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Lst>
  <p:sldSz cy="6858000" cx="12192000"/>
  <p:notesSz cx="6858000" cy="9144000"/>
  <p:embeddedFontLst>
    <p:embeddedFont>
      <p:font typeface="Roboto"/>
      <p:regular r:id="rId113"/>
      <p:bold r:id="rId114"/>
      <p:italic r:id="rId115"/>
      <p:boldItalic r:id="rId116"/>
    </p:embeddedFont>
    <p:embeddedFont>
      <p:font typeface="Arial Black"/>
      <p:regular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5F0DD00-FBB6-4460-9ED0-F71D23F25B78}">
  <a:tblStyle styleId="{95F0DD00-FBB6-4460-9ED0-F71D23F25B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7" Type="http://schemas.openxmlformats.org/officeDocument/2006/relationships/font" Target="fonts/ArialBlack-regular.fntdata"/><Relationship Id="rId116" Type="http://schemas.openxmlformats.org/officeDocument/2006/relationships/font" Target="fonts/Roboto-boldItalic.fntdata"/><Relationship Id="rId115" Type="http://schemas.openxmlformats.org/officeDocument/2006/relationships/font" Target="fonts/Roboto-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bold.fntdata"/><Relationship Id="rId18" Type="http://schemas.openxmlformats.org/officeDocument/2006/relationships/slide" Target="slides/slide13.xml"/><Relationship Id="rId113" Type="http://schemas.openxmlformats.org/officeDocument/2006/relationships/font" Target="fonts/Roboto-regular.fntdata"/><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pache_Kafka" TargetMode="External"/><Relationship Id="rId3" Type="http://schemas.openxmlformats.org/officeDocument/2006/relationships/hyperlink" Target="https://kafka.apache.org/uses" TargetMode="External"/><Relationship Id="rId4" Type="http://schemas.openxmlformats.org/officeDocument/2006/relationships/hyperlink" Target="https://kafka-summit.org/kafka-summit-sf/sponsors/" TargetMode="External"/><Relationship Id="rId10" Type="http://schemas.openxmlformats.org/officeDocument/2006/relationships/hyperlink" Target="https://www.confluent.io/blog/stream-data-platform-1/" TargetMode="External"/><Relationship Id="rId9" Type="http://schemas.openxmlformats.org/officeDocument/2006/relationships/hyperlink" Target="https://www.confluent.io/blog/the-future-of-etl-isnt-what-it-used-to-be/" TargetMode="External"/><Relationship Id="rId5" Type="http://schemas.openxmlformats.org/officeDocument/2006/relationships/hyperlink" Target="https://www.confluent.io/blog/stream-data-platform-1/" TargetMode="External"/><Relationship Id="rId6" Type="http://schemas.openxmlformats.org/officeDocument/2006/relationships/hyperlink" Target="https://en.wikipedia.org/wiki/Committer" TargetMode="External"/><Relationship Id="rId7" Type="http://schemas.openxmlformats.org/officeDocument/2006/relationships/hyperlink" Target="https://kafka.apache.org/committers" TargetMode="External"/><Relationship Id="rId8" Type="http://schemas.openxmlformats.org/officeDocument/2006/relationships/hyperlink" Target="http://www.apache.org/foundation/thanks.html"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sidebigdata.com/2016/04/28/a-brief-history-of-kafka-linkedins-messaging-platform/" TargetMode="External"/><Relationship Id="rId3" Type="http://schemas.openxmlformats.org/officeDocument/2006/relationships/hyperlink" Target="https://www.cooladata.com/blog/business-problems-solved-by-data-scien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pache_Kafka" TargetMode="External"/><Relationship Id="rId3" Type="http://schemas.openxmlformats.org/officeDocument/2006/relationships/hyperlink" Target="https://kafka.apache.org/us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syncsort.com/2016/05/big-data/4-benefits-of-using-apache-kafka-in-lieu-of-amqp-or-jm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afka.apache.or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afka.apache.or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nfluent.io/blog/the-future-of-etl-isnt-what-it-used-to-b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ezi.com/mxenutdbqzij/sdec-2012-apache-kafka/"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ezi.com/mxenutdbqzij/sdec-2012-apache-kafka/"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ezi.com/mxenutdbqzij/sdec-2012-apache-kafka/"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ezi.com/mxenutdbqzij/sdec-2012-apache-kafka/"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nfluent.io/blog/the-future-of-etl-isnt-what-it-used-to-be/"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pache.org/foundation/thanks.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mmitter" TargetMode="External"/><Relationship Id="rId3" Type="http://schemas.openxmlformats.org/officeDocument/2006/relationships/hyperlink" Target="https://kafka.apache.org/committe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mmitter" TargetMode="External"/><Relationship Id="rId3" Type="http://schemas.openxmlformats.org/officeDocument/2006/relationships/hyperlink" Target="https://kafka.apache.org/committer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pache/kafka/commits/trunk"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afka-summit.org/kafka-summit-sf/sponsor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nfluent.io/press-release/survey-apache-kafka-users-highlights-impact-streaming-data-global-businesses/"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nfluent.io/blog/real-time-financial-alerts-rabobank-apache-kafkas-streams-api/" TargetMode="External"/><Relationship Id="rId3" Type="http://schemas.openxmlformats.org/officeDocument/2006/relationships/hyperlink" Target="https://www.slideshare.net/ConfluentInc/building-microservices-with-apache-kafka"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ssbazaar.org/system/files/Open.Source.ROI_.Whitepaper.pdf"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sixsigma.com/operations/finance/calculating-roi-realize-project-value/"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sixsigma.com/operations/finance/calculating-roi-realize-project-value/"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sixsigma.com/operations/finance/calculating-roi-realize-project-value/"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sixsigma.com/operations/finance/calculating-roi-realize-project-value/"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confluent.io/current/clients/producer.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xtreme_programming_practices#Planning_game"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gilealliance.org/glossary/xp/" TargetMode="External"/><Relationship Id="rId3" Type="http://schemas.openxmlformats.org/officeDocument/2006/relationships/hyperlink" Target="http://csis.pace.edu/~marchese/CS616/Agile/XP/XP_Overview.pdf" TargetMode="External"/><Relationship Id="rId4" Type="http://schemas.openxmlformats.org/officeDocument/2006/relationships/hyperlink" Target="https://kafka.apache.org/contact"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nfluent.io/blog/introducing-kafka-streams-stream-processing-made-simple/" TargetMode="External"/><Relationship Id="rId3" Type="http://schemas.openxmlformats.org/officeDocument/2006/relationships/hyperlink" Target="http://www.ofnisystems.com/services/validation/user-requirement-specifications/"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U-Haul" TargetMode="External"/><Relationship Id="rId3" Type="http://schemas.openxmlformats.org/officeDocument/2006/relationships/hyperlink" Target="https://en.wikipedia.org/wiki/United_Van_Lines" TargetMode="External"/><Relationship Id="rId4" Type="http://schemas.openxmlformats.org/officeDocument/2006/relationships/hyperlink" Target="https://twomenandatruck.com/"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textbc.ca/projectmanagement/chapter/chapter-16-risk-management-planning-project-management/"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y.mapr.com/thread/21763-kafka-connect-vs-streamsets-advantages-and-disadvantages" TargetMode="External"/><Relationship Id="rId3" Type="http://schemas.openxmlformats.org/officeDocument/2006/relationships/hyperlink" Target="https://gist.github.com/markrendle/26e423b6597685757732" TargetMode="External"/><Relationship Id="rId4" Type="http://schemas.openxmlformats.org/officeDocument/2006/relationships/hyperlink" Target="https://community.mapr.com/thread/21763-kafka-connect-vs-streamsets-advantages-and-disadvantages"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mi.org/learning/library/mitigating-risk-project-negotiations-preplanning-469" TargetMode="External"/><Relationship Id="rId3" Type="http://schemas.openxmlformats.org/officeDocument/2006/relationships/hyperlink" Target="https://bizfluent.com/about-6311682-mitigation-plan-project-managing-.html"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mi.org/learning/library/mitigating-risk-project-negotiations-preplanning-46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ndtools.com/pages/article/newTMC_08.htm"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3" name="Shape 10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Shape 19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None/>
            </a:pPr>
            <a:r>
              <a:t/>
            </a:r>
            <a:endParaRPr sz="1100">
              <a:latin typeface="Arial"/>
              <a:ea typeface="Arial"/>
              <a:cs typeface="Arial"/>
              <a:sym typeface="Arial"/>
            </a:endParaRPr>
          </a:p>
        </p:txBody>
      </p:sp>
      <p:sp>
        <p:nvSpPr>
          <p:cNvPr id="194" name="Shape 19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22" name="Shape 102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23" name="Shape 102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30" name="Shape 103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31" name="Shape 1031"/>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Shape 10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Shape 1038"/>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39" name="Shape 103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Shape 10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Shape 1046"/>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a:solidFill>
                  <a:srgbClr val="3F3F3F"/>
                </a:solidFill>
              </a:rPr>
              <a:t>References:</a:t>
            </a:r>
            <a:endParaRPr>
              <a:solidFill>
                <a:srgbClr val="3F3F3F"/>
              </a:solidFill>
            </a:endParaRPr>
          </a:p>
          <a:p>
            <a:pPr indent="-304800" lvl="0" marL="457200" rtl="0">
              <a:spcBef>
                <a:spcPts val="0"/>
              </a:spcBef>
              <a:spcAft>
                <a:spcPts val="0"/>
              </a:spcAft>
              <a:buClr>
                <a:srgbClr val="6AA84F"/>
              </a:buClr>
              <a:buSzPts val="1200"/>
              <a:buChar char="●"/>
            </a:pPr>
            <a:r>
              <a:rPr lang="en-US" u="sng">
                <a:solidFill>
                  <a:schemeClr val="hlink"/>
                </a:solidFill>
                <a:hlinkClick r:id="rId2"/>
              </a:rPr>
              <a:t>https://en.wikipedia.org/wiki/Apache_Kafka</a:t>
            </a:r>
            <a:endParaRPr u="sng">
              <a:solidFill>
                <a:srgbClr val="6AA84F"/>
              </a:solidFill>
            </a:endParaRPr>
          </a:p>
          <a:p>
            <a:pPr indent="-304800" lvl="0" marL="457200" rtl="0">
              <a:spcBef>
                <a:spcPts val="0"/>
              </a:spcBef>
              <a:spcAft>
                <a:spcPts val="0"/>
              </a:spcAft>
              <a:buClr>
                <a:srgbClr val="6AA84F"/>
              </a:buClr>
              <a:buSzPts val="1200"/>
              <a:buChar char="●"/>
            </a:pPr>
            <a:r>
              <a:rPr lang="en-US" u="sng">
                <a:solidFill>
                  <a:schemeClr val="hlink"/>
                </a:solidFill>
                <a:hlinkClick r:id="rId3"/>
              </a:rPr>
              <a:t>https://kafka.apache.org/uses</a:t>
            </a:r>
            <a:endParaRPr u="sng">
              <a:solidFill>
                <a:srgbClr val="6AA84F"/>
              </a:solidFill>
            </a:endParaRPr>
          </a:p>
          <a:p>
            <a:pPr indent="-304800" lvl="0" marL="457200" rtl="0">
              <a:spcBef>
                <a:spcPts val="0"/>
              </a:spcBef>
              <a:spcAft>
                <a:spcPts val="0"/>
              </a:spcAft>
              <a:buClr>
                <a:srgbClr val="6AA84F"/>
              </a:buClr>
              <a:buSzPts val="1200"/>
              <a:buChar char="●"/>
            </a:pPr>
            <a:r>
              <a:rPr lang="en-US" u="sng">
                <a:solidFill>
                  <a:schemeClr val="hlink"/>
                </a:solidFill>
                <a:hlinkClick r:id="rId4"/>
              </a:rPr>
              <a:t>https://kafka-summit.org/kafka-summit-sf/sponsors/</a:t>
            </a:r>
            <a:endParaRPr u="sng">
              <a:solidFill>
                <a:srgbClr val="6AA84F"/>
              </a:solidFill>
            </a:endParaRPr>
          </a:p>
          <a:p>
            <a:pPr indent="-304800" lvl="0" marL="457200" rtl="0">
              <a:spcBef>
                <a:spcPts val="0"/>
              </a:spcBef>
              <a:spcAft>
                <a:spcPts val="0"/>
              </a:spcAft>
              <a:buClr>
                <a:srgbClr val="6AA84F"/>
              </a:buClr>
              <a:buSzPts val="1200"/>
              <a:buChar char="●"/>
            </a:pPr>
            <a:r>
              <a:rPr lang="en-US" u="sng">
                <a:solidFill>
                  <a:schemeClr val="hlink"/>
                </a:solidFill>
                <a:hlinkClick r:id="rId5"/>
              </a:rPr>
              <a:t>https://www.confluent.io/blog/stream-data-platform-1/</a:t>
            </a:r>
            <a:endParaRPr u="sng">
              <a:solidFill>
                <a:srgbClr val="6AA84F"/>
              </a:solidFill>
            </a:endParaRPr>
          </a:p>
          <a:p>
            <a:pPr indent="-304800" lvl="0" marL="457200" rtl="0">
              <a:spcBef>
                <a:spcPts val="0"/>
              </a:spcBef>
              <a:spcAft>
                <a:spcPts val="0"/>
              </a:spcAft>
              <a:buClr>
                <a:srgbClr val="6AA84F"/>
              </a:buClr>
              <a:buSzPts val="1200"/>
              <a:buFont typeface="Roboto"/>
              <a:buChar char="●"/>
            </a:pPr>
            <a:r>
              <a:rPr lang="en-US" u="sng">
                <a:solidFill>
                  <a:schemeClr val="hlink"/>
                </a:solidFill>
                <a:highlight>
                  <a:schemeClr val="lt1"/>
                </a:highlight>
                <a:latin typeface="Roboto"/>
                <a:ea typeface="Roboto"/>
                <a:cs typeface="Roboto"/>
                <a:sym typeface="Roboto"/>
                <a:hlinkClick r:id="rId6"/>
              </a:rPr>
              <a:t>https://en.wikipedia.org/wiki/Committer</a:t>
            </a:r>
            <a:endParaRPr u="sng">
              <a:solidFill>
                <a:srgbClr val="6AA84F"/>
              </a:solidFill>
            </a:endParaRPr>
          </a:p>
          <a:p>
            <a:pPr indent="-304800" lvl="0" marL="457200" rtl="0">
              <a:spcBef>
                <a:spcPts val="0"/>
              </a:spcBef>
              <a:spcAft>
                <a:spcPts val="0"/>
              </a:spcAft>
              <a:buClr>
                <a:srgbClr val="6AA84F"/>
              </a:buClr>
              <a:buSzPts val="1200"/>
              <a:buFont typeface="Roboto"/>
              <a:buChar char="●"/>
            </a:pPr>
            <a:r>
              <a:rPr lang="en-US" u="sng">
                <a:solidFill>
                  <a:schemeClr val="hlink"/>
                </a:solidFill>
                <a:highlight>
                  <a:schemeClr val="lt1"/>
                </a:highlight>
                <a:latin typeface="Roboto"/>
                <a:ea typeface="Roboto"/>
                <a:cs typeface="Roboto"/>
                <a:sym typeface="Roboto"/>
                <a:hlinkClick r:id="rId7"/>
              </a:rPr>
              <a:t>https://kafka.apache.org/committers</a:t>
            </a:r>
            <a:endParaRPr u="sng">
              <a:solidFill>
                <a:srgbClr val="6AA84F"/>
              </a:solidFill>
            </a:endParaRPr>
          </a:p>
          <a:p>
            <a:pPr indent="-304800" lvl="0" marL="457200" rtl="0">
              <a:spcBef>
                <a:spcPts val="0"/>
              </a:spcBef>
              <a:spcAft>
                <a:spcPts val="0"/>
              </a:spcAft>
              <a:buClr>
                <a:srgbClr val="6AA84F"/>
              </a:buClr>
              <a:buSzPts val="1200"/>
              <a:buChar char="●"/>
            </a:pPr>
            <a:r>
              <a:rPr lang="en-US" u="sng">
                <a:solidFill>
                  <a:schemeClr val="hlink"/>
                </a:solidFill>
                <a:hlinkClick r:id="rId8"/>
              </a:rPr>
              <a:t>http://www.apache.org/foundation/thanks.html</a:t>
            </a:r>
            <a:endParaRPr u="sng">
              <a:solidFill>
                <a:srgbClr val="6AA84F"/>
              </a:solidFill>
            </a:endParaRPr>
          </a:p>
          <a:p>
            <a:pPr indent="-304800" lvl="0" marL="457200" rtl="0">
              <a:spcBef>
                <a:spcPts val="0"/>
              </a:spcBef>
              <a:spcAft>
                <a:spcPts val="0"/>
              </a:spcAft>
              <a:buClr>
                <a:srgbClr val="6AA84F"/>
              </a:buClr>
              <a:buSzPts val="1200"/>
              <a:buChar char="●"/>
            </a:pPr>
            <a:r>
              <a:rPr lang="en-US" u="sng">
                <a:solidFill>
                  <a:schemeClr val="hlink"/>
                </a:solidFill>
                <a:hlinkClick r:id="rId9"/>
              </a:rPr>
              <a:t>https://www.confluent.io/blog/the-future-of-etl-isnt-what-it-used-to-be/</a:t>
            </a:r>
            <a:endParaRPr u="sng">
              <a:solidFill>
                <a:srgbClr val="6AA84F"/>
              </a:solidFill>
            </a:endParaRPr>
          </a:p>
          <a:p>
            <a:pPr indent="-304800" lvl="0" marL="457200" rtl="0">
              <a:spcBef>
                <a:spcPts val="0"/>
              </a:spcBef>
              <a:spcAft>
                <a:spcPts val="0"/>
              </a:spcAft>
              <a:buClr>
                <a:srgbClr val="6AA84F"/>
              </a:buClr>
              <a:buSzPts val="1200"/>
              <a:buChar char="●"/>
            </a:pPr>
            <a:r>
              <a:rPr lang="en-US" u="sng">
                <a:solidFill>
                  <a:schemeClr val="hlink"/>
                </a:solidFill>
                <a:hlinkClick r:id="rId10"/>
              </a:rPr>
              <a:t>https://www.confluent.io/blog/stream-data-platform-1/</a:t>
            </a:r>
            <a:endParaRPr u="sng">
              <a:solidFill>
                <a:srgbClr val="6AA84F"/>
              </a:solidFill>
            </a:endParaRPr>
          </a:p>
          <a:p>
            <a:pPr indent="-304800" lvl="0" marL="457200" rtl="0">
              <a:spcBef>
                <a:spcPts val="0"/>
              </a:spcBef>
              <a:spcAft>
                <a:spcPts val="0"/>
              </a:spcAft>
              <a:buClr>
                <a:srgbClr val="6AA84F"/>
              </a:buClr>
              <a:buSzPts val="1200"/>
              <a:buChar char="●"/>
            </a:pPr>
            <a:r>
              <a:rPr lang="en-US" u="sng">
                <a:solidFill>
                  <a:srgbClr val="6AA84F"/>
                </a:solidFill>
              </a:rPr>
              <a:t>https://www.confluent.io/</a:t>
            </a:r>
            <a:endParaRPr/>
          </a:p>
        </p:txBody>
      </p:sp>
      <p:sp>
        <p:nvSpPr>
          <p:cNvPr id="1047" name="Shape 104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Shape 10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54" name="Shape 105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55" name="Shape 105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Shape 10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62" name="Shape 106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63" name="Shape 106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Shape 10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70" name="Shape 107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71" name="Shape 1071"/>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Shape 10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Shape 1078"/>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079" name="Shape 107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Shape 20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Calibri"/>
              <a:buNone/>
            </a:pPr>
            <a:r>
              <a:rPr lang="en-US"/>
              <a:t>This is an overview of the data that we currently deal with.</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Shape 21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17" name="Shape 21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Shape 22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Calibri"/>
              <a:buNone/>
            </a:pPr>
            <a:r>
              <a:t/>
            </a:r>
            <a:endParaRPr/>
          </a:p>
        </p:txBody>
      </p:sp>
      <p:sp>
        <p:nvSpPr>
          <p:cNvPr id="225" name="Shape 22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Shape 23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04140" lvl="0" marL="91440" rtl="0">
              <a:spcBef>
                <a:spcPts val="0"/>
              </a:spcBef>
              <a:spcAft>
                <a:spcPts val="0"/>
              </a:spcAft>
              <a:buClr>
                <a:schemeClr val="dk1"/>
              </a:buClr>
              <a:buSzPts val="2200"/>
              <a:buFont typeface="Arial"/>
              <a:buChar char="•"/>
            </a:pPr>
            <a:r>
              <a:rPr lang="en-US" sz="1000">
                <a:latin typeface="Arial"/>
                <a:ea typeface="Arial"/>
                <a:cs typeface="Arial"/>
                <a:sym typeface="Arial"/>
              </a:rPr>
              <a:t>We initially developed several different custom data pipelines for our various streaming and queuing data. The use cases for these platforms ranged from tracking site events like page views to gathering aggregated logs from other services. Other pipelines provided queuing functionality for our InMail messaging system, etc. These needed to scale along with the site. Rather than maintaining and scaling each pipeline individually, we invested in the development of a single, distributed pub-sub platform</a:t>
            </a:r>
            <a:endParaRPr sz="1000">
              <a:latin typeface="Arial"/>
              <a:ea typeface="Arial"/>
              <a:cs typeface="Arial"/>
              <a:sym typeface="Arial"/>
            </a:endParaRPr>
          </a:p>
          <a:p>
            <a:pPr indent="-27939" lvl="0" marL="91440" rtl="0">
              <a:spcBef>
                <a:spcPts val="0"/>
              </a:spcBef>
              <a:spcAft>
                <a:spcPts val="0"/>
              </a:spcAft>
              <a:buClr>
                <a:schemeClr val="dk1"/>
              </a:buClr>
              <a:buSzPts val="1000"/>
              <a:buFont typeface="Arial"/>
              <a:buChar char="•"/>
            </a:pPr>
            <a:r>
              <a:rPr lang="en-US" sz="1000" u="sng">
                <a:latin typeface="Arial"/>
                <a:ea typeface="Arial"/>
                <a:cs typeface="Arial"/>
                <a:sym typeface="Arial"/>
                <a:hlinkClick r:id="rId2"/>
              </a:rPr>
              <a:t>https://insidebigdata.com/2016/04/28/a-brief-history-of-kafka-linkedins-messaging-platform/</a:t>
            </a:r>
            <a:endParaRPr sz="1350">
              <a:solidFill>
                <a:srgbClr val="404040"/>
              </a:solidFill>
              <a:highlight>
                <a:srgbClr val="FFFFFF"/>
              </a:highlight>
              <a:latin typeface="Arial"/>
              <a:ea typeface="Arial"/>
              <a:cs typeface="Arial"/>
              <a:sym typeface="Arial"/>
            </a:endParaRPr>
          </a:p>
          <a:p>
            <a:pPr indent="0" lvl="0" marL="0" marR="0" rtl="0" algn="l">
              <a:spcBef>
                <a:spcPts val="0"/>
              </a:spcBef>
              <a:spcAft>
                <a:spcPts val="0"/>
              </a:spcAft>
              <a:buClr>
                <a:schemeClr val="dk1"/>
              </a:buClr>
              <a:buSzPts val="1400"/>
              <a:buFont typeface="Calibri"/>
              <a:buNone/>
            </a:pPr>
            <a:r>
              <a:rPr lang="en-US" sz="1350">
                <a:solidFill>
                  <a:srgbClr val="404040"/>
                </a:solidFill>
                <a:highlight>
                  <a:srgbClr val="FFFFFF"/>
                </a:highlight>
                <a:latin typeface="Arial"/>
                <a:ea typeface="Arial"/>
                <a:cs typeface="Arial"/>
                <a:sym typeface="Arial"/>
              </a:rPr>
              <a:t>In today’s world bulk and batch loading remain the most common method. More advanced data warehouse technologies are moving to continuous loading methods, which means that data is being loading from operational sources in real-time.   This enables you to ingest stream data and perform updates for read optimization.</a:t>
            </a:r>
            <a:endParaRPr sz="1350">
              <a:solidFill>
                <a:srgbClr val="404040"/>
              </a:solidFill>
              <a:highlight>
                <a:srgbClr val="FFFFFF"/>
              </a:highlight>
              <a:latin typeface="Arial"/>
              <a:ea typeface="Arial"/>
              <a:cs typeface="Arial"/>
              <a:sym typeface="Arial"/>
            </a:endParaRPr>
          </a:p>
          <a:p>
            <a:pPr indent="0" lvl="0" marL="0" marR="0" rtl="0" algn="l">
              <a:spcBef>
                <a:spcPts val="0"/>
              </a:spcBef>
              <a:spcAft>
                <a:spcPts val="0"/>
              </a:spcAft>
              <a:buClr>
                <a:schemeClr val="dk1"/>
              </a:buClr>
              <a:buSzPts val="1400"/>
              <a:buFont typeface="Calibri"/>
              <a:buNone/>
            </a:pPr>
            <a:r>
              <a:rPr lang="en-US" sz="1350">
                <a:solidFill>
                  <a:srgbClr val="404040"/>
                </a:solidFill>
                <a:highlight>
                  <a:srgbClr val="FFFFFF"/>
                </a:highlight>
                <a:latin typeface="Arial"/>
                <a:ea typeface="Arial"/>
                <a:cs typeface="Arial"/>
                <a:sym typeface="Arial"/>
              </a:rPr>
              <a:t>Reference: </a:t>
            </a:r>
            <a:r>
              <a:rPr lang="en-US" sz="1350" u="sng">
                <a:solidFill>
                  <a:schemeClr val="hlink"/>
                </a:solidFill>
                <a:highlight>
                  <a:srgbClr val="FFFFFF"/>
                </a:highlight>
                <a:latin typeface="Arial"/>
                <a:ea typeface="Arial"/>
                <a:cs typeface="Arial"/>
                <a:sym typeface="Arial"/>
                <a:hlinkClick r:id="rId3"/>
              </a:rPr>
              <a:t>https://www.cooladata.com/blog/business-problems-solved-by-data-science/</a:t>
            </a:r>
            <a:endParaRPr sz="1350">
              <a:solidFill>
                <a:srgbClr val="404040"/>
              </a:solidFill>
              <a:highlight>
                <a:srgbClr val="FFFFFF"/>
              </a:highlight>
              <a:latin typeface="Arial"/>
              <a:ea typeface="Arial"/>
              <a:cs typeface="Arial"/>
              <a:sym typeface="Arial"/>
            </a:endParaRPr>
          </a:p>
          <a:p>
            <a:pPr indent="0" lvl="0" marL="0" marR="0" rtl="0" algn="l">
              <a:spcBef>
                <a:spcPts val="0"/>
              </a:spcBef>
              <a:spcAft>
                <a:spcPts val="0"/>
              </a:spcAft>
              <a:buClr>
                <a:schemeClr val="dk1"/>
              </a:buClr>
              <a:buSzPts val="1400"/>
              <a:buFont typeface="Calibri"/>
              <a:buNone/>
            </a:pPr>
            <a:r>
              <a:t/>
            </a:r>
            <a:endParaRPr sz="1350">
              <a:solidFill>
                <a:srgbClr val="404040"/>
              </a:solidFill>
              <a:highlight>
                <a:srgbClr val="FFFFFF"/>
              </a:highlight>
              <a:latin typeface="Arial"/>
              <a:ea typeface="Arial"/>
              <a:cs typeface="Arial"/>
              <a:sym typeface="Arial"/>
            </a:endParaRPr>
          </a:p>
        </p:txBody>
      </p:sp>
      <p:sp>
        <p:nvSpPr>
          <p:cNvPr id="240" name="Shape 24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Shape 24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48" name="Shape 24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Shape 25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56" name="Shape 25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Shape 271"/>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lt1"/>
              </a:buClr>
              <a:buSzPts val="1400"/>
              <a:buFont typeface="Arial"/>
              <a:buNone/>
            </a:pPr>
            <a:r>
              <a:t/>
            </a:r>
            <a:endParaRPr b="0" i="0" sz="1200" u="none" cap="none" strike="noStrike">
              <a:solidFill>
                <a:srgbClr val="000000"/>
              </a:solidFill>
              <a:latin typeface="Calibri"/>
              <a:ea typeface="Calibri"/>
              <a:cs typeface="Calibri"/>
              <a:sym typeface="Calibri"/>
            </a:endParaRPr>
          </a:p>
        </p:txBody>
      </p:sp>
      <p:sp>
        <p:nvSpPr>
          <p:cNvPr id="272" name="Shape 27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Shape 281"/>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Reference: </a:t>
            </a:r>
            <a:r>
              <a:rPr b="0" i="0" lang="en-US" sz="1200" u="sng" cap="none" strike="noStrike">
                <a:solidFill>
                  <a:schemeClr val="hlink"/>
                </a:solidFill>
                <a:latin typeface="Calibri"/>
                <a:ea typeface="Calibri"/>
                <a:cs typeface="Calibri"/>
                <a:sym typeface="Calibri"/>
                <a:hlinkClick r:id="rId2"/>
              </a:rPr>
              <a:t>https://en.wikipedia.org/wiki/Apache_Kafka</a:t>
            </a:r>
            <a:r>
              <a:rPr lang="en-US"/>
              <a:t>[6]</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hlink"/>
                </a:solidFill>
                <a:latin typeface="Calibri"/>
                <a:ea typeface="Calibri"/>
                <a:cs typeface="Calibri"/>
                <a:sym typeface="Calibri"/>
                <a:hlinkClick r:id="rId3"/>
              </a:rPr>
              <a:t>https://kafka.apache.org/uses</a:t>
            </a:r>
            <a:r>
              <a:rPr lang="en-US"/>
              <a:t>[7]</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82" name="Shape 28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13" name="Shape 1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Shape 294"/>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Reference: </a:t>
            </a:r>
            <a:r>
              <a:rPr b="0" i="0" lang="en-US" sz="1200" u="sng" cap="none" strike="noStrike">
                <a:solidFill>
                  <a:schemeClr val="hlink"/>
                </a:solidFill>
                <a:latin typeface="Calibri"/>
                <a:ea typeface="Calibri"/>
                <a:cs typeface="Calibri"/>
                <a:sym typeface="Calibri"/>
                <a:hlinkClick r:id="rId2"/>
              </a:rPr>
              <a:t>http://blog.syncsort.com/2016/05/big-data/4-benefits-of-using-apache-kafka-in-lieu-of-amqp-or-jms/</a:t>
            </a:r>
            <a:r>
              <a:rPr lang="en-US"/>
              <a:t>[8]</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95" name="Shape 29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Shape 303"/>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lt1"/>
              </a:buClr>
              <a:buSzPts val="1400"/>
              <a:buFont typeface="Arial"/>
              <a:buNone/>
            </a:pPr>
            <a:r>
              <a:rPr lang="en-US" sz="1400">
                <a:solidFill>
                  <a:srgbClr val="000000"/>
                </a:solidFill>
                <a:latin typeface="Arial"/>
                <a:ea typeface="Arial"/>
                <a:cs typeface="Arial"/>
                <a:sym typeface="Arial"/>
              </a:rPr>
              <a:t>https://cwiki.apache.org/confluence/display/KAFKA/Ecosystem[10]</a:t>
            </a:r>
            <a:endParaRPr b="0" i="0" sz="1200" u="none" cap="none" strike="noStrike">
              <a:solidFill>
                <a:srgbClr val="000000"/>
              </a:solidFill>
              <a:latin typeface="Calibri"/>
              <a:ea typeface="Calibri"/>
              <a:cs typeface="Calibri"/>
              <a:sym typeface="Calibri"/>
            </a:endParaRPr>
          </a:p>
        </p:txBody>
      </p:sp>
      <p:sp>
        <p:nvSpPr>
          <p:cNvPr id="304" name="Shape 30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Shape 314"/>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F9F9F8"/>
              </a:buClr>
              <a:buSzPts val="1400"/>
              <a:buFont typeface="Arial"/>
              <a:buNone/>
            </a:pPr>
            <a:r>
              <a:rPr b="1" lang="en-US" u="sng">
                <a:solidFill>
                  <a:srgbClr val="0000FF"/>
                </a:solidFill>
                <a:hlinkClick r:id="rId2"/>
              </a:rPr>
              <a:t>https://kafka.apache.org/</a:t>
            </a:r>
            <a:r>
              <a:rPr b="1" lang="en-US">
                <a:solidFill>
                  <a:srgbClr val="0000FF"/>
                </a:solidFill>
              </a:rPr>
              <a:t> [12]</a:t>
            </a:r>
            <a:endParaRPr b="1" i="0" u="none" cap="none" strike="noStrike">
              <a:solidFill>
                <a:srgbClr val="0000FF"/>
              </a:solidFill>
            </a:endParaRPr>
          </a:p>
        </p:txBody>
      </p:sp>
      <p:sp>
        <p:nvSpPr>
          <p:cNvPr id="315" name="Shape 31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Shape 32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Calibri"/>
              <a:buNone/>
            </a:pPr>
            <a:r>
              <a:rPr lang="en-US"/>
              <a:t>Reference : </a:t>
            </a:r>
            <a:r>
              <a:rPr b="1" lang="en-US" sz="1100" u="sng">
                <a:solidFill>
                  <a:schemeClr val="hlink"/>
                </a:solidFill>
                <a:highlight>
                  <a:srgbClr val="F9F9F8"/>
                </a:highlight>
                <a:hlinkClick r:id="rId2"/>
              </a:rPr>
              <a:t>https://kafka.apache.org/</a:t>
            </a:r>
            <a:r>
              <a:rPr b="1" lang="en-US" sz="1100">
                <a:solidFill>
                  <a:srgbClr val="0000FF"/>
                </a:solidFill>
                <a:highlight>
                  <a:srgbClr val="F9F9F8"/>
                </a:highlight>
              </a:rPr>
              <a:t> [1]</a:t>
            </a:r>
            <a:endParaRPr b="1" sz="1100">
              <a:solidFill>
                <a:srgbClr val="0000FF"/>
              </a:solidFill>
              <a:highlight>
                <a:srgbClr val="F9F9F8"/>
              </a:highlight>
            </a:endParaRPr>
          </a:p>
          <a:p>
            <a:pPr indent="0" lvl="0" marL="0" marR="0" rtl="0" algn="l">
              <a:spcBef>
                <a:spcPts val="0"/>
              </a:spcBef>
              <a:spcAft>
                <a:spcPts val="0"/>
              </a:spcAft>
              <a:buClr>
                <a:schemeClr val="dk1"/>
              </a:buClr>
              <a:buSzPts val="1400"/>
              <a:buFont typeface="Calibri"/>
              <a:buNone/>
            </a:pPr>
            <a:r>
              <a:t/>
            </a:r>
            <a:endParaRPr b="1" sz="1100">
              <a:solidFill>
                <a:srgbClr val="0000FF"/>
              </a:solidFill>
              <a:highlight>
                <a:srgbClr val="F9F9F8"/>
              </a:highlight>
            </a:endParaRPr>
          </a:p>
        </p:txBody>
      </p:sp>
      <p:sp>
        <p:nvSpPr>
          <p:cNvPr id="324" name="Shape 32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Shape 33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Calibri"/>
              <a:buNone/>
            </a:pPr>
            <a:r>
              <a:rPr lang="en-US"/>
              <a:t>Reference: </a:t>
            </a:r>
            <a:r>
              <a:rPr lang="en-US" sz="1000" u="sng">
                <a:solidFill>
                  <a:srgbClr val="6611CC"/>
                </a:solidFill>
                <a:latin typeface="Arial"/>
                <a:ea typeface="Arial"/>
                <a:cs typeface="Arial"/>
                <a:sym typeface="Arial"/>
                <a:hlinkClick r:id="rId2"/>
              </a:rPr>
              <a:t>https://www.confluent.io/blog/the-future-of-etl-isnt-what-it-used-to-be/</a:t>
            </a:r>
            <a:r>
              <a:rPr lang="en-US"/>
              <a:t>[2]</a:t>
            </a:r>
            <a:endParaRPr b="0" i="0" sz="1200" u="none" cap="none" strike="noStrike">
              <a:solidFill>
                <a:schemeClr val="dk1"/>
              </a:solidFill>
              <a:latin typeface="Calibri"/>
              <a:ea typeface="Calibri"/>
              <a:cs typeface="Calibri"/>
              <a:sym typeface="Calibri"/>
            </a:endParaRPr>
          </a:p>
        </p:txBody>
      </p:sp>
      <p:sp>
        <p:nvSpPr>
          <p:cNvPr id="335" name="Shape 33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solidFill>
                  <a:srgbClr val="4A4A4A"/>
                </a:solidFill>
                <a:latin typeface="Roboto"/>
                <a:ea typeface="Roboto"/>
                <a:cs typeface="Roboto"/>
                <a:sym typeface="Roboto"/>
              </a:rPr>
              <a:t>Reference: </a:t>
            </a:r>
            <a:r>
              <a:rPr lang="en-US" sz="1100" u="sng">
                <a:solidFill>
                  <a:schemeClr val="hlink"/>
                </a:solidFill>
                <a:latin typeface="Arial"/>
                <a:ea typeface="Arial"/>
                <a:cs typeface="Arial"/>
                <a:sym typeface="Arial"/>
                <a:hlinkClick r:id="rId2"/>
              </a:rPr>
              <a:t>https://prezi.com/mxenutdbqzij/sdec-2012-apache-kafka/</a:t>
            </a:r>
            <a:r>
              <a:rPr lang="en-US">
                <a:solidFill>
                  <a:srgbClr val="4A4A4A"/>
                </a:solidFill>
                <a:latin typeface="Roboto"/>
                <a:ea typeface="Roboto"/>
                <a:cs typeface="Roboto"/>
                <a:sym typeface="Roboto"/>
              </a:rPr>
              <a:t>[40]</a:t>
            </a:r>
            <a:endParaRPr>
              <a:solidFill>
                <a:srgbClr val="4A4A4A"/>
              </a:solidFill>
              <a:latin typeface="Roboto"/>
              <a:ea typeface="Roboto"/>
              <a:cs typeface="Roboto"/>
              <a:sym typeface="Roboto"/>
            </a:endParaRPr>
          </a:p>
          <a:p>
            <a:pPr indent="0" lvl="0" marL="0" rtl="0">
              <a:spcBef>
                <a:spcPts val="0"/>
              </a:spcBef>
              <a:spcAft>
                <a:spcPts val="0"/>
              </a:spcAft>
              <a:buNone/>
            </a:pPr>
            <a:r>
              <a:t/>
            </a:r>
            <a:endParaRPr>
              <a:solidFill>
                <a:srgbClr val="4A4A4A"/>
              </a:solidFill>
              <a:latin typeface="Roboto"/>
              <a:ea typeface="Roboto"/>
              <a:cs typeface="Roboto"/>
              <a:sym typeface="Roboto"/>
            </a:endParaRPr>
          </a:p>
        </p:txBody>
      </p:sp>
      <p:sp>
        <p:nvSpPr>
          <p:cNvPr id="346" name="Shape 34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4A4A4A"/>
                </a:solidFill>
                <a:latin typeface="Roboto"/>
                <a:ea typeface="Roboto"/>
                <a:cs typeface="Roboto"/>
                <a:sym typeface="Roboto"/>
              </a:rPr>
              <a:t>Reference: </a:t>
            </a:r>
            <a:r>
              <a:rPr lang="en-US" sz="1100" u="sng">
                <a:solidFill>
                  <a:schemeClr val="hlink"/>
                </a:solidFill>
                <a:latin typeface="Arial"/>
                <a:ea typeface="Arial"/>
                <a:cs typeface="Arial"/>
                <a:sym typeface="Arial"/>
                <a:hlinkClick r:id="rId2"/>
              </a:rPr>
              <a:t>https://prezi.com/mxenutdbqzij/sdec-2012-apache-kafka/</a:t>
            </a:r>
            <a:r>
              <a:rPr lang="en-US">
                <a:solidFill>
                  <a:srgbClr val="4A4A4A"/>
                </a:solidFill>
                <a:latin typeface="Roboto"/>
                <a:ea typeface="Roboto"/>
                <a:cs typeface="Roboto"/>
                <a:sym typeface="Roboto"/>
              </a:rPr>
              <a:t>[41]</a:t>
            </a:r>
            <a:endParaRPr>
              <a:solidFill>
                <a:srgbClr val="4A4A4A"/>
              </a:solidFill>
              <a:latin typeface="Roboto"/>
              <a:ea typeface="Roboto"/>
              <a:cs typeface="Roboto"/>
              <a:sym typeface="Roboto"/>
            </a:endParaRPr>
          </a:p>
          <a:p>
            <a:pPr indent="0" lvl="0" marL="0" rtl="0">
              <a:spcBef>
                <a:spcPts val="0"/>
              </a:spcBef>
              <a:spcAft>
                <a:spcPts val="0"/>
              </a:spcAft>
              <a:buNone/>
            </a:pPr>
            <a:r>
              <a:t/>
            </a:r>
            <a:endParaRPr>
              <a:solidFill>
                <a:srgbClr val="4A4A4A"/>
              </a:solidFill>
              <a:latin typeface="Roboto"/>
              <a:ea typeface="Roboto"/>
              <a:cs typeface="Roboto"/>
              <a:sym typeface="Roboto"/>
            </a:endParaRPr>
          </a:p>
        </p:txBody>
      </p:sp>
      <p:sp>
        <p:nvSpPr>
          <p:cNvPr id="356" name="Shape 35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4A4A4A"/>
                </a:solidFill>
                <a:latin typeface="Roboto"/>
                <a:ea typeface="Roboto"/>
                <a:cs typeface="Roboto"/>
                <a:sym typeface="Roboto"/>
              </a:rPr>
              <a:t>Reference: </a:t>
            </a:r>
            <a:r>
              <a:rPr lang="en-US" sz="1100" u="sng">
                <a:solidFill>
                  <a:schemeClr val="hlink"/>
                </a:solidFill>
                <a:latin typeface="Arial"/>
                <a:ea typeface="Arial"/>
                <a:cs typeface="Arial"/>
                <a:sym typeface="Arial"/>
                <a:hlinkClick r:id="rId2"/>
              </a:rPr>
              <a:t>https://prezi.com/mxenutdbqzij/sdec-2012-apache-kafka/</a:t>
            </a:r>
            <a:r>
              <a:rPr lang="en-US">
                <a:solidFill>
                  <a:srgbClr val="4A4A4A"/>
                </a:solidFill>
                <a:latin typeface="Roboto"/>
                <a:ea typeface="Roboto"/>
                <a:cs typeface="Roboto"/>
                <a:sym typeface="Roboto"/>
              </a:rPr>
              <a:t>[42]</a:t>
            </a:r>
            <a:endParaRPr>
              <a:solidFill>
                <a:srgbClr val="4A4A4A"/>
              </a:solidFill>
              <a:latin typeface="Roboto"/>
              <a:ea typeface="Roboto"/>
              <a:cs typeface="Roboto"/>
              <a:sym typeface="Roboto"/>
            </a:endParaRPr>
          </a:p>
          <a:p>
            <a:pPr indent="0" lvl="0" marL="0" rtl="0">
              <a:spcBef>
                <a:spcPts val="0"/>
              </a:spcBef>
              <a:spcAft>
                <a:spcPts val="0"/>
              </a:spcAft>
              <a:buNone/>
            </a:pPr>
            <a:r>
              <a:t/>
            </a:r>
            <a:endParaRPr>
              <a:solidFill>
                <a:srgbClr val="4A4A4A"/>
              </a:solidFill>
              <a:latin typeface="Roboto"/>
              <a:ea typeface="Roboto"/>
              <a:cs typeface="Roboto"/>
              <a:sym typeface="Roboto"/>
            </a:endParaRPr>
          </a:p>
        </p:txBody>
      </p:sp>
      <p:sp>
        <p:nvSpPr>
          <p:cNvPr id="366" name="Shape 36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4A4A4A"/>
                </a:solidFill>
                <a:latin typeface="Roboto"/>
                <a:ea typeface="Roboto"/>
                <a:cs typeface="Roboto"/>
                <a:sym typeface="Roboto"/>
              </a:rPr>
              <a:t>Reference: </a:t>
            </a:r>
            <a:r>
              <a:rPr lang="en-US" sz="1100" u="sng">
                <a:solidFill>
                  <a:schemeClr val="hlink"/>
                </a:solidFill>
                <a:latin typeface="Arial"/>
                <a:ea typeface="Arial"/>
                <a:cs typeface="Arial"/>
                <a:sym typeface="Arial"/>
                <a:hlinkClick r:id="rId2"/>
              </a:rPr>
              <a:t>https://prezi.com/mxenutdbqzij/sdec-2012-apache-kafka/</a:t>
            </a:r>
            <a:r>
              <a:rPr lang="en-US">
                <a:solidFill>
                  <a:srgbClr val="4A4A4A"/>
                </a:solidFill>
                <a:latin typeface="Roboto"/>
                <a:ea typeface="Roboto"/>
                <a:cs typeface="Roboto"/>
                <a:sym typeface="Roboto"/>
              </a:rPr>
              <a:t>[43]</a:t>
            </a:r>
            <a:endParaRPr>
              <a:solidFill>
                <a:srgbClr val="4A4A4A"/>
              </a:solidFill>
              <a:latin typeface="Roboto"/>
              <a:ea typeface="Roboto"/>
              <a:cs typeface="Roboto"/>
              <a:sym typeface="Roboto"/>
            </a:endParaRPr>
          </a:p>
          <a:p>
            <a:pPr indent="0" lvl="0" marL="0" rtl="0">
              <a:spcBef>
                <a:spcPts val="0"/>
              </a:spcBef>
              <a:spcAft>
                <a:spcPts val="0"/>
              </a:spcAft>
              <a:buNone/>
            </a:pPr>
            <a:r>
              <a:t/>
            </a:r>
            <a:endParaRPr>
              <a:solidFill>
                <a:srgbClr val="4A4A4A"/>
              </a:solidFill>
              <a:latin typeface="Roboto"/>
              <a:ea typeface="Roboto"/>
              <a:cs typeface="Roboto"/>
              <a:sym typeface="Roboto"/>
            </a:endParaRPr>
          </a:p>
        </p:txBody>
      </p:sp>
      <p:sp>
        <p:nvSpPr>
          <p:cNvPr id="377" name="Shape 37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Shape 386"/>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rPr lang="en-US"/>
              <a:t>Reference: </a:t>
            </a:r>
            <a:r>
              <a:rPr b="0" i="0" lang="en-US" sz="1200" u="none" cap="none" strike="noStrike">
                <a:solidFill>
                  <a:schemeClr val="dk1"/>
                </a:solidFill>
                <a:latin typeface="Calibri"/>
                <a:ea typeface="Calibri"/>
                <a:cs typeface="Calibri"/>
                <a:sym typeface="Calibri"/>
              </a:rPr>
              <a:t>https://www.confluent.io/</a:t>
            </a:r>
            <a:r>
              <a:rPr lang="en-US"/>
              <a:t>[13]</a:t>
            </a:r>
            <a:endParaRPr b="0" i="0" sz="1200" u="none" cap="none" strike="noStrike">
              <a:solidFill>
                <a:schemeClr val="dk1"/>
              </a:solidFill>
              <a:latin typeface="Calibri"/>
              <a:ea typeface="Calibri"/>
              <a:cs typeface="Calibri"/>
              <a:sym typeface="Calibri"/>
            </a:endParaRPr>
          </a:p>
        </p:txBody>
      </p:sp>
      <p:sp>
        <p:nvSpPr>
          <p:cNvPr id="387" name="Shape 38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Shape 121"/>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None/>
            </a:pPr>
            <a:r>
              <a:t/>
            </a:r>
            <a:endParaRPr sz="1100">
              <a:latin typeface="Arial"/>
              <a:ea typeface="Arial"/>
              <a:cs typeface="Arial"/>
              <a:sym typeface="Arial"/>
            </a:endParaRPr>
          </a:p>
        </p:txBody>
      </p:sp>
      <p:sp>
        <p:nvSpPr>
          <p:cNvPr id="122" name="Shape 122"/>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Shape 396"/>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hlink"/>
              </a:buClr>
              <a:buSzPts val="1400"/>
              <a:buFont typeface="Calibri"/>
              <a:buNone/>
            </a:pPr>
            <a:r>
              <a:rPr b="0" i="0" lang="en-US" sz="1200" u="sng" cap="none" strike="noStrike">
                <a:solidFill>
                  <a:schemeClr val="hlink"/>
                </a:solidFill>
                <a:latin typeface="Calibri"/>
                <a:ea typeface="Calibri"/>
                <a:cs typeface="Calibri"/>
                <a:sym typeface="Calibri"/>
                <a:hlinkClick r:id="rId2"/>
              </a:rPr>
              <a:t>https://www.confluent.io/blog/the-future-of-etl-isnt-what-it-used-to-be/</a:t>
            </a:r>
            <a:r>
              <a:rPr lang="en-US"/>
              <a:t>[14]</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https://www.confluent.io/blog/stream-data-platform-1/[15]</a:t>
            </a:r>
            <a:endParaRPr b="0" i="0" sz="1200" u="none" cap="none" strike="noStrike">
              <a:solidFill>
                <a:schemeClr val="dk1"/>
              </a:solidFill>
              <a:latin typeface="Calibri"/>
              <a:ea typeface="Calibri"/>
              <a:cs typeface="Calibri"/>
              <a:sym typeface="Calibri"/>
            </a:endParaRPr>
          </a:p>
        </p:txBody>
      </p:sp>
      <p:sp>
        <p:nvSpPr>
          <p:cNvPr id="397" name="Shape 39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Shape 408"/>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Reference: </a:t>
            </a:r>
            <a:r>
              <a:rPr b="0" i="0" lang="en-US" sz="1200" u="sng" cap="none" strike="noStrike">
                <a:solidFill>
                  <a:schemeClr val="hlink"/>
                </a:solidFill>
                <a:latin typeface="Calibri"/>
                <a:ea typeface="Calibri"/>
                <a:cs typeface="Calibri"/>
                <a:sym typeface="Calibri"/>
                <a:hlinkClick r:id="rId2"/>
              </a:rPr>
              <a:t>http://www.apache.org/foundation/thanks.html</a:t>
            </a:r>
            <a:r>
              <a:rPr lang="en-US"/>
              <a:t>[16]</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09" name="Shape 40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Shape 418"/>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222222"/>
              </a:buClr>
              <a:buSzPts val="1400"/>
              <a:buFont typeface="Roboto"/>
              <a:buNone/>
            </a:pPr>
            <a:r>
              <a:rPr b="0" i="0" lang="en-US" sz="1200" u="none" cap="none" strike="noStrike">
                <a:solidFill>
                  <a:srgbClr val="222222"/>
                </a:solidFill>
                <a:highlight>
                  <a:srgbClr val="FFFFFF"/>
                </a:highlight>
                <a:latin typeface="Roboto"/>
                <a:ea typeface="Roboto"/>
                <a:cs typeface="Roboto"/>
                <a:sym typeface="Roboto"/>
              </a:rPr>
              <a:t>“</a:t>
            </a:r>
            <a:r>
              <a:rPr b="0" i="1" lang="en-US" sz="1200" u="none" cap="none" strike="noStrike">
                <a:solidFill>
                  <a:srgbClr val="222222"/>
                </a:solidFill>
                <a:highlight>
                  <a:srgbClr val="FFFFFF"/>
                </a:highlight>
                <a:latin typeface="Roboto"/>
                <a:ea typeface="Roboto"/>
                <a:cs typeface="Roboto"/>
                <a:sym typeface="Roboto"/>
              </a:rPr>
              <a:t>A </a:t>
            </a:r>
            <a:r>
              <a:rPr b="1" i="1" lang="en-US" sz="1200" u="none" cap="none" strike="noStrike">
                <a:solidFill>
                  <a:srgbClr val="222222"/>
                </a:solidFill>
                <a:highlight>
                  <a:srgbClr val="FFFFFF"/>
                </a:highlight>
                <a:latin typeface="Roboto"/>
                <a:ea typeface="Roboto"/>
                <a:cs typeface="Roboto"/>
                <a:sym typeface="Roboto"/>
              </a:rPr>
              <a:t>committer</a:t>
            </a:r>
            <a:r>
              <a:rPr b="0" i="1" lang="en-US" sz="1200" u="none" cap="none" strike="noStrike">
                <a:solidFill>
                  <a:srgbClr val="222222"/>
                </a:solidFill>
                <a:highlight>
                  <a:srgbClr val="FFFFFF"/>
                </a:highlight>
                <a:latin typeface="Roboto"/>
                <a:ea typeface="Roboto"/>
                <a:cs typeface="Roboto"/>
                <a:sym typeface="Roboto"/>
              </a:rPr>
              <a:t> is an individual who is able to modify the source code of a particular piece of open-source software.</a:t>
            </a:r>
            <a:r>
              <a:rPr b="0" i="0" lang="en-US" sz="1200" u="none" cap="none" strike="noStrike">
                <a:solidFill>
                  <a:srgbClr val="222222"/>
                </a:solidFill>
                <a:highlight>
                  <a:srgbClr val="FFFFFF"/>
                </a:highlight>
                <a:latin typeface="Roboto"/>
                <a:ea typeface="Roboto"/>
                <a:cs typeface="Roboto"/>
                <a:sym typeface="Roboto"/>
              </a:rPr>
              <a:t>”</a:t>
            </a:r>
            <a:endParaRPr b="0" i="0" sz="1200" u="none" cap="none" strike="noStrike">
              <a:solidFill>
                <a:srgbClr val="222222"/>
              </a:solidFill>
              <a:highlight>
                <a:srgbClr val="FFFFFF"/>
              </a:highlight>
              <a:latin typeface="Roboto"/>
              <a:ea typeface="Roboto"/>
              <a:cs typeface="Roboto"/>
              <a:sym typeface="Roboto"/>
            </a:endParaRPr>
          </a:p>
          <a:p>
            <a:pPr indent="0" lvl="0" marL="0" marR="0" rtl="0" algn="l">
              <a:spcBef>
                <a:spcPts val="0"/>
              </a:spcBef>
              <a:spcAft>
                <a:spcPts val="0"/>
              </a:spcAft>
              <a:buClr>
                <a:srgbClr val="222222"/>
              </a:buClr>
              <a:buSzPts val="1400"/>
              <a:buFont typeface="Roboto"/>
              <a:buNone/>
            </a:pPr>
            <a:r>
              <a:rPr b="0" i="0" lang="en-US" sz="1200" u="none" cap="none" strike="noStrike">
                <a:solidFill>
                  <a:srgbClr val="222222"/>
                </a:solidFill>
                <a:highlight>
                  <a:srgbClr val="FFFFFF"/>
                </a:highlight>
                <a:latin typeface="Roboto"/>
                <a:ea typeface="Roboto"/>
                <a:cs typeface="Roboto"/>
                <a:sym typeface="Roboto"/>
              </a:rPr>
              <a:t>Reference: </a:t>
            </a:r>
            <a:r>
              <a:rPr b="0" i="0" lang="en-US" sz="1050" u="sng" cap="none" strike="noStrike">
                <a:solidFill>
                  <a:schemeClr val="hlink"/>
                </a:solidFill>
                <a:highlight>
                  <a:srgbClr val="FFFFFF"/>
                </a:highlight>
                <a:latin typeface="Roboto"/>
                <a:ea typeface="Roboto"/>
                <a:cs typeface="Roboto"/>
                <a:sym typeface="Roboto"/>
                <a:hlinkClick r:id="rId2"/>
              </a:rPr>
              <a:t>https://en.wikipedia.org/wiki/Committer</a:t>
            </a:r>
            <a:r>
              <a:rPr lang="en-US" sz="1050">
                <a:solidFill>
                  <a:srgbClr val="006621"/>
                </a:solidFill>
                <a:highlight>
                  <a:srgbClr val="FFFFFF"/>
                </a:highlight>
                <a:latin typeface="Roboto"/>
                <a:ea typeface="Roboto"/>
                <a:cs typeface="Roboto"/>
                <a:sym typeface="Roboto"/>
              </a:rPr>
              <a:t>[17]</a:t>
            </a:r>
            <a:endParaRPr b="0" i="0" sz="1050" u="none" cap="none" strike="noStrike">
              <a:solidFill>
                <a:srgbClr val="006621"/>
              </a:solidFill>
              <a:highlight>
                <a:srgbClr val="FFFFFF"/>
              </a:highlight>
              <a:latin typeface="Roboto"/>
              <a:ea typeface="Roboto"/>
              <a:cs typeface="Roboto"/>
              <a:sym typeface="Roboto"/>
            </a:endParaRPr>
          </a:p>
          <a:p>
            <a:pPr indent="0" lvl="0" marL="457200" marR="0" rtl="0" algn="l">
              <a:spcBef>
                <a:spcPts val="0"/>
              </a:spcBef>
              <a:spcAft>
                <a:spcPts val="0"/>
              </a:spcAft>
              <a:buClr>
                <a:srgbClr val="006621"/>
              </a:buClr>
              <a:buSzPts val="1400"/>
              <a:buFont typeface="Roboto"/>
              <a:buNone/>
            </a:pPr>
            <a:r>
              <a:rPr b="0" i="0" lang="en-US" sz="1050" u="none" cap="none" strike="noStrike">
                <a:solidFill>
                  <a:srgbClr val="006621"/>
                </a:solidFill>
                <a:highlight>
                  <a:srgbClr val="FFFFFF"/>
                </a:highlight>
                <a:latin typeface="Roboto"/>
                <a:ea typeface="Roboto"/>
                <a:cs typeface="Roboto"/>
                <a:sym typeface="Roboto"/>
              </a:rPr>
              <a:t>         </a:t>
            </a:r>
            <a:r>
              <a:rPr b="0" i="0" lang="en-US" sz="1050" u="sng" cap="none" strike="noStrike">
                <a:solidFill>
                  <a:schemeClr val="hlink"/>
                </a:solidFill>
                <a:highlight>
                  <a:srgbClr val="FFFFFF"/>
                </a:highlight>
                <a:latin typeface="Roboto"/>
                <a:ea typeface="Roboto"/>
                <a:cs typeface="Roboto"/>
                <a:sym typeface="Roboto"/>
                <a:hlinkClick r:id="rId3"/>
              </a:rPr>
              <a:t>https://kafka.apache.org/committers</a:t>
            </a:r>
            <a:r>
              <a:rPr lang="en-US" sz="1050">
                <a:solidFill>
                  <a:srgbClr val="006621"/>
                </a:solidFill>
                <a:highlight>
                  <a:srgbClr val="FFFFFF"/>
                </a:highlight>
                <a:latin typeface="Roboto"/>
                <a:ea typeface="Roboto"/>
                <a:cs typeface="Roboto"/>
                <a:sym typeface="Roboto"/>
              </a:rPr>
              <a:t>[18]</a:t>
            </a:r>
            <a:endParaRPr b="0" i="0" sz="1050" u="none" cap="none" strike="noStrike">
              <a:solidFill>
                <a:srgbClr val="006621"/>
              </a:solidFill>
              <a:highlight>
                <a:srgbClr val="FFFFFF"/>
              </a:highlight>
              <a:latin typeface="Roboto"/>
              <a:ea typeface="Roboto"/>
              <a:cs typeface="Roboto"/>
              <a:sym typeface="Roboto"/>
            </a:endParaRPr>
          </a:p>
          <a:p>
            <a:pPr indent="0" lvl="0" marL="457200" marR="0" rtl="0" algn="l">
              <a:spcBef>
                <a:spcPts val="0"/>
              </a:spcBef>
              <a:spcAft>
                <a:spcPts val="0"/>
              </a:spcAft>
              <a:buClr>
                <a:schemeClr val="dk1"/>
              </a:buClr>
              <a:buSzPts val="1400"/>
              <a:buFont typeface="Calibri"/>
              <a:buNone/>
            </a:pPr>
            <a:r>
              <a:t/>
            </a:r>
            <a:endParaRPr b="0" i="0" sz="1050" u="none" cap="none" strike="noStrike">
              <a:solidFill>
                <a:srgbClr val="006621"/>
              </a:solidFill>
              <a:highlight>
                <a:srgbClr val="FFFFFF"/>
              </a:highlight>
              <a:latin typeface="Roboto"/>
              <a:ea typeface="Roboto"/>
              <a:cs typeface="Roboto"/>
              <a:sym typeface="Roboto"/>
            </a:endParaRPr>
          </a:p>
          <a:p>
            <a:pPr indent="0" lvl="0" marL="0" marR="0" rtl="0" algn="l">
              <a:spcBef>
                <a:spcPts val="0"/>
              </a:spcBef>
              <a:spcAft>
                <a:spcPts val="0"/>
              </a:spcAft>
              <a:buClr>
                <a:schemeClr val="dk1"/>
              </a:buClr>
              <a:buSzPts val="1400"/>
              <a:buFont typeface="Calibri"/>
              <a:buNone/>
            </a:pPr>
            <a:r>
              <a:t/>
            </a:r>
            <a:endParaRPr b="0" i="0" sz="1050" u="none" cap="none" strike="noStrike">
              <a:solidFill>
                <a:srgbClr val="006621"/>
              </a:solidFill>
              <a:highlight>
                <a:srgbClr val="FFFFFF"/>
              </a:highlight>
              <a:latin typeface="Roboto"/>
              <a:ea typeface="Roboto"/>
              <a:cs typeface="Roboto"/>
              <a:sym typeface="Roboto"/>
            </a:endParaRPr>
          </a:p>
        </p:txBody>
      </p:sp>
      <p:sp>
        <p:nvSpPr>
          <p:cNvPr id="419" name="Shape 41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Shape 429"/>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222222"/>
              </a:buClr>
              <a:buSzPts val="1400"/>
              <a:buFont typeface="Roboto"/>
              <a:buNone/>
            </a:pPr>
            <a:r>
              <a:rPr lang="en-US">
                <a:solidFill>
                  <a:srgbClr val="222222"/>
                </a:solidFill>
                <a:highlight>
                  <a:schemeClr val="lt1"/>
                </a:highlight>
                <a:latin typeface="Roboto"/>
                <a:ea typeface="Roboto"/>
                <a:cs typeface="Roboto"/>
                <a:sym typeface="Roboto"/>
              </a:rPr>
              <a:t>Reference: </a:t>
            </a:r>
            <a:r>
              <a:rPr lang="en-US" sz="1050" u="sng">
                <a:solidFill>
                  <a:schemeClr val="hlink"/>
                </a:solidFill>
                <a:highlight>
                  <a:schemeClr val="lt1"/>
                </a:highlight>
                <a:latin typeface="Roboto"/>
                <a:ea typeface="Roboto"/>
                <a:cs typeface="Roboto"/>
                <a:sym typeface="Roboto"/>
                <a:hlinkClick r:id="rId2"/>
              </a:rPr>
              <a:t>https://en.wikipedia.org/wiki/Committer</a:t>
            </a:r>
            <a:r>
              <a:rPr lang="en-US" sz="1050">
                <a:solidFill>
                  <a:srgbClr val="006621"/>
                </a:solidFill>
                <a:highlight>
                  <a:schemeClr val="lt1"/>
                </a:highlight>
                <a:latin typeface="Roboto"/>
                <a:ea typeface="Roboto"/>
                <a:cs typeface="Roboto"/>
                <a:sym typeface="Roboto"/>
              </a:rPr>
              <a:t> [19]</a:t>
            </a:r>
            <a:endParaRPr sz="1050">
              <a:solidFill>
                <a:srgbClr val="006621"/>
              </a:solidFill>
              <a:highlight>
                <a:schemeClr val="lt1"/>
              </a:highlight>
              <a:latin typeface="Roboto"/>
              <a:ea typeface="Roboto"/>
              <a:cs typeface="Roboto"/>
              <a:sym typeface="Roboto"/>
            </a:endParaRPr>
          </a:p>
          <a:p>
            <a:pPr indent="0" lvl="0" marL="457200" rtl="0">
              <a:spcBef>
                <a:spcPts val="0"/>
              </a:spcBef>
              <a:spcAft>
                <a:spcPts val="0"/>
              </a:spcAft>
              <a:buClr>
                <a:srgbClr val="006621"/>
              </a:buClr>
              <a:buSzPts val="1400"/>
              <a:buFont typeface="Roboto"/>
              <a:buNone/>
            </a:pPr>
            <a:r>
              <a:rPr lang="en-US" sz="1050">
                <a:solidFill>
                  <a:srgbClr val="006621"/>
                </a:solidFill>
                <a:highlight>
                  <a:schemeClr val="lt1"/>
                </a:highlight>
                <a:latin typeface="Roboto"/>
                <a:ea typeface="Roboto"/>
                <a:cs typeface="Roboto"/>
                <a:sym typeface="Roboto"/>
              </a:rPr>
              <a:t>         </a:t>
            </a:r>
            <a:r>
              <a:rPr lang="en-US" sz="1050" u="sng">
                <a:solidFill>
                  <a:schemeClr val="hlink"/>
                </a:solidFill>
                <a:highlight>
                  <a:schemeClr val="lt1"/>
                </a:highlight>
                <a:latin typeface="Roboto"/>
                <a:ea typeface="Roboto"/>
                <a:cs typeface="Roboto"/>
                <a:sym typeface="Roboto"/>
                <a:hlinkClick r:id="rId3"/>
              </a:rPr>
              <a:t>https://kafka.apache.org/committers</a:t>
            </a:r>
            <a:r>
              <a:rPr lang="en-US"/>
              <a:t> [20]</a:t>
            </a:r>
            <a:endParaRPr/>
          </a:p>
        </p:txBody>
      </p:sp>
      <p:sp>
        <p:nvSpPr>
          <p:cNvPr id="430" name="Shape 43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Shape 440"/>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rPr lang="en-US"/>
              <a:t>Reference: </a:t>
            </a:r>
            <a:r>
              <a:rPr lang="en-US" u="sng">
                <a:solidFill>
                  <a:schemeClr val="hlink"/>
                </a:solidFill>
                <a:hlinkClick r:id="rId2"/>
              </a:rPr>
              <a:t>https://github.com/apache/kafka/commits/trunk</a:t>
            </a:r>
            <a:r>
              <a:rPr lang="en-US"/>
              <a:t>[21]</a:t>
            </a:r>
            <a:endParaRPr/>
          </a:p>
          <a:p>
            <a:pPr indent="0" lvl="0" marL="0" marR="0" rtl="0" algn="l">
              <a:spcBef>
                <a:spcPts val="0"/>
              </a:spcBef>
              <a:spcAft>
                <a:spcPts val="0"/>
              </a:spcAft>
              <a:buClr>
                <a:schemeClr val="dk1"/>
              </a:buClr>
              <a:buSzPts val="1400"/>
              <a:buFont typeface="Calibri"/>
              <a:buNone/>
            </a:pPr>
            <a:r>
              <a:t/>
            </a:r>
            <a:endParaRPr/>
          </a:p>
          <a:p>
            <a:pPr indent="0" lvl="0" marL="0" marR="0" rtl="0" algn="l">
              <a:spcBef>
                <a:spcPts val="0"/>
              </a:spcBef>
              <a:spcAft>
                <a:spcPts val="0"/>
              </a:spcAft>
              <a:buClr>
                <a:schemeClr val="dk1"/>
              </a:buClr>
              <a:buSzPts val="1400"/>
              <a:buFont typeface="Calibri"/>
              <a:buNone/>
            </a:pPr>
            <a:r>
              <a:rPr lang="en-US"/>
              <a:t>We are observing commits on a daily basis on Kafka Github.</a:t>
            </a:r>
            <a:endParaRPr/>
          </a:p>
        </p:txBody>
      </p:sp>
      <p:sp>
        <p:nvSpPr>
          <p:cNvPr id="441" name="Shape 44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Shape 450"/>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Reference: </a:t>
            </a:r>
            <a:r>
              <a:rPr b="0" i="0" lang="en-US" sz="1200" u="sng" cap="none" strike="noStrike">
                <a:solidFill>
                  <a:schemeClr val="hlink"/>
                </a:solidFill>
                <a:latin typeface="Calibri"/>
                <a:ea typeface="Calibri"/>
                <a:cs typeface="Calibri"/>
                <a:sym typeface="Calibri"/>
                <a:hlinkClick r:id="rId2"/>
              </a:rPr>
              <a:t>https://kafka-summit.org/kafka-summit-sf/sponsors/</a:t>
            </a:r>
            <a:r>
              <a:rPr lang="en-US"/>
              <a:t>[22]</a:t>
            </a:r>
            <a:endParaRPr b="0" i="0" sz="1200" u="none" cap="none" strike="noStrike">
              <a:solidFill>
                <a:schemeClr val="dk1"/>
              </a:solidFill>
              <a:latin typeface="Calibri"/>
              <a:ea typeface="Calibri"/>
              <a:cs typeface="Calibri"/>
              <a:sym typeface="Calibri"/>
            </a:endParaRPr>
          </a:p>
        </p:txBody>
      </p:sp>
      <p:sp>
        <p:nvSpPr>
          <p:cNvPr id="451" name="Shape 45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Shape 46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None/>
            </a:pPr>
            <a:r>
              <a:t/>
            </a:r>
            <a:endParaRPr sz="1100">
              <a:latin typeface="Arial"/>
              <a:ea typeface="Arial"/>
              <a:cs typeface="Arial"/>
              <a:sym typeface="Arial"/>
            </a:endParaRPr>
          </a:p>
        </p:txBody>
      </p:sp>
      <p:sp>
        <p:nvSpPr>
          <p:cNvPr id="461" name="Shape 46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Shape 468"/>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rPr lang="en-US" sz="1100"/>
              <a:t>Reference: </a:t>
            </a:r>
            <a:r>
              <a:rPr lang="en-US" sz="1100" u="sng">
                <a:solidFill>
                  <a:schemeClr val="hlink"/>
                </a:solidFill>
                <a:hlinkClick r:id="rId2"/>
              </a:rPr>
              <a:t>https://www.confluent.io/press-release/survey-apache-kafka-users-highlights-impact-streaming-data-global-businesses/</a:t>
            </a:r>
            <a:r>
              <a:rPr lang="en-US" sz="1100"/>
              <a:t> [3]</a:t>
            </a:r>
            <a:endParaRPr sz="1100"/>
          </a:p>
          <a:p>
            <a:pPr indent="0" lvl="0" marL="0" marR="0" rtl="0" algn="l">
              <a:spcBef>
                <a:spcPts val="0"/>
              </a:spcBef>
              <a:spcAft>
                <a:spcPts val="0"/>
              </a:spcAft>
              <a:buClr>
                <a:schemeClr val="dk1"/>
              </a:buClr>
              <a:buSzPts val="1400"/>
              <a:buFont typeface="Calibri"/>
              <a:buNone/>
            </a:pPr>
            <a:r>
              <a:t/>
            </a:r>
            <a:endParaRPr sz="1100"/>
          </a:p>
          <a:p>
            <a:pPr indent="-298450" lvl="0" marL="457200" rtl="0">
              <a:spcBef>
                <a:spcPts val="0"/>
              </a:spcBef>
              <a:spcAft>
                <a:spcPts val="0"/>
              </a:spcAft>
              <a:buClr>
                <a:schemeClr val="accent1"/>
              </a:buClr>
              <a:buSzPts val="1100"/>
              <a:buChar char="●"/>
            </a:pPr>
            <a:r>
              <a:rPr lang="en-US" sz="1100">
                <a:solidFill>
                  <a:srgbClr val="3F3F3F"/>
                </a:solidFill>
              </a:rPr>
              <a:t>Using kafka logs to keep track of customer order history</a:t>
            </a:r>
            <a:endParaRPr sz="1100"/>
          </a:p>
        </p:txBody>
      </p:sp>
      <p:sp>
        <p:nvSpPr>
          <p:cNvPr id="469" name="Shape 46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Reference:</a:t>
            </a:r>
            <a:endParaRPr/>
          </a:p>
          <a:p>
            <a:pPr indent="0" lvl="0" marL="0">
              <a:spcBef>
                <a:spcPts val="0"/>
              </a:spcBef>
              <a:spcAft>
                <a:spcPts val="0"/>
              </a:spcAft>
              <a:buNone/>
            </a:pPr>
            <a:r>
              <a:rPr lang="en-US" sz="1100" u="sng">
                <a:solidFill>
                  <a:schemeClr val="hlink"/>
                </a:solidFill>
                <a:latin typeface="Arial"/>
                <a:ea typeface="Arial"/>
                <a:cs typeface="Arial"/>
                <a:sym typeface="Arial"/>
                <a:hlinkClick r:id="rId2"/>
              </a:rPr>
              <a:t>https://www.confluent.io/blog/real-time-financial-alerts-rabobank-apache-kafkas-streams-api/</a:t>
            </a:r>
            <a:r>
              <a:rPr lang="en-US"/>
              <a:t> [5]</a:t>
            </a:r>
            <a:endParaRPr/>
          </a:p>
          <a:p>
            <a:pPr indent="0" lvl="0" marL="0">
              <a:spcBef>
                <a:spcPts val="0"/>
              </a:spcBef>
              <a:spcAft>
                <a:spcPts val="0"/>
              </a:spcAft>
              <a:buNone/>
            </a:pPr>
            <a:r>
              <a:rPr lang="en-US" sz="1100" u="sng">
                <a:solidFill>
                  <a:schemeClr val="hlink"/>
                </a:solidFill>
                <a:latin typeface="Arial"/>
                <a:ea typeface="Arial"/>
                <a:cs typeface="Arial"/>
                <a:sym typeface="Arial"/>
                <a:hlinkClick r:id="rId3"/>
              </a:rPr>
              <a:t>https://www.slideshare.net/ConfluentInc/building-microservices-with-apache-kafka</a:t>
            </a:r>
            <a:r>
              <a:rPr lang="en-US"/>
              <a:t> [4]</a:t>
            </a:r>
            <a:endParaRPr/>
          </a:p>
          <a:p>
            <a:pPr indent="0" lvl="0" marL="0">
              <a:spcBef>
                <a:spcPts val="0"/>
              </a:spcBef>
              <a:spcAft>
                <a:spcPts val="0"/>
              </a:spcAft>
              <a:buNone/>
            </a:pPr>
            <a:r>
              <a:t/>
            </a:r>
            <a:endParaRPr/>
          </a:p>
          <a:p>
            <a:pPr indent="-342900" lvl="0" marL="457200" rtl="0">
              <a:spcBef>
                <a:spcPts val="0"/>
              </a:spcBef>
              <a:spcAft>
                <a:spcPts val="0"/>
              </a:spcAft>
              <a:buClr>
                <a:schemeClr val="accent1"/>
              </a:buClr>
              <a:buSzPts val="1800"/>
              <a:buChar char="●"/>
            </a:pPr>
            <a:r>
              <a:rPr lang="en-US" sz="1800">
                <a:solidFill>
                  <a:srgbClr val="3F3F3F"/>
                </a:solidFill>
              </a:rPr>
              <a:t>To achieve faster data accessibility by reducing data processing time</a:t>
            </a:r>
            <a:endParaRPr/>
          </a:p>
        </p:txBody>
      </p:sp>
      <p:sp>
        <p:nvSpPr>
          <p:cNvPr id="478" name="Shape 47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Shape 12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None/>
            </a:pPr>
            <a:r>
              <a:t/>
            </a:r>
            <a:endParaRPr sz="1100">
              <a:latin typeface="Arial"/>
              <a:ea typeface="Arial"/>
              <a:cs typeface="Arial"/>
              <a:sym typeface="Arial"/>
            </a:endParaRPr>
          </a:p>
        </p:txBody>
      </p:sp>
      <p:sp>
        <p:nvSpPr>
          <p:cNvPr id="130" name="Shape 13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02" name="Shape 50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i="1" lang="en-US" sz="900">
                <a:highlight>
                  <a:srgbClr val="FFFFFF"/>
                </a:highlight>
                <a:latin typeface="Arial"/>
                <a:ea typeface="Arial"/>
                <a:cs typeface="Arial"/>
                <a:sym typeface="Arial"/>
              </a:rPr>
              <a:t>Reference: </a:t>
            </a:r>
            <a:r>
              <a:rPr i="1" lang="en-US" sz="900" u="sng">
                <a:solidFill>
                  <a:schemeClr val="hlink"/>
                </a:solidFill>
                <a:highlight>
                  <a:srgbClr val="FFFFFF"/>
                </a:highlight>
                <a:latin typeface="Arial"/>
                <a:ea typeface="Arial"/>
                <a:cs typeface="Arial"/>
                <a:sym typeface="Arial"/>
                <a:hlinkClick r:id="rId2"/>
              </a:rPr>
              <a:t>https://fossbazaar.org/system/files/Open.Source.ROI_.Whitepaper.pdf</a:t>
            </a:r>
            <a:r>
              <a:rPr i="1" lang="en-US" sz="900">
                <a:highlight>
                  <a:srgbClr val="FFFFFF"/>
                </a:highlight>
                <a:latin typeface="Arial"/>
                <a:ea typeface="Arial"/>
                <a:cs typeface="Arial"/>
                <a:sym typeface="Arial"/>
              </a:rPr>
              <a:t>[44]</a:t>
            </a:r>
            <a:endParaRPr i="1" sz="900">
              <a:highlight>
                <a:srgbClr val="FFFFFF"/>
              </a:highlight>
              <a:latin typeface="Arial"/>
              <a:ea typeface="Arial"/>
              <a:cs typeface="Arial"/>
              <a:sym typeface="Arial"/>
            </a:endParaRPr>
          </a:p>
          <a:p>
            <a:pPr indent="0" lvl="0" marL="0" rtl="0">
              <a:lnSpc>
                <a:spcPct val="115000"/>
              </a:lnSpc>
              <a:spcBef>
                <a:spcPts val="1100"/>
              </a:spcBef>
              <a:spcAft>
                <a:spcPts val="1100"/>
              </a:spcAft>
              <a:buNone/>
            </a:pPr>
            <a:r>
              <a:rPr lang="en-US" sz="900">
                <a:highlight>
                  <a:srgbClr val="FFFFFF"/>
                </a:highlight>
                <a:latin typeface="Arial"/>
                <a:ea typeface="Arial"/>
                <a:cs typeface="Arial"/>
                <a:sym typeface="Arial"/>
              </a:rPr>
              <a:t>s a successful project will yield</a:t>
            </a:r>
            <a:endParaRPr i="1" sz="900">
              <a:highlight>
                <a:srgbClr val="FFFFFF"/>
              </a:highlight>
              <a:latin typeface="Arial"/>
              <a:ea typeface="Arial"/>
              <a:cs typeface="Arial"/>
              <a:sym typeface="Arial"/>
            </a:endParaRPr>
          </a:p>
        </p:txBody>
      </p:sp>
      <p:sp>
        <p:nvSpPr>
          <p:cNvPr id="516" name="Shape 51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100"/>
              </a:spcAft>
              <a:buNone/>
            </a:pPr>
            <a:r>
              <a:t/>
            </a:r>
            <a:endParaRPr i="1" sz="900">
              <a:highlight>
                <a:srgbClr val="FFFFFF"/>
              </a:highlight>
              <a:latin typeface="Arial"/>
              <a:ea typeface="Arial"/>
              <a:cs typeface="Arial"/>
              <a:sym typeface="Arial"/>
            </a:endParaRPr>
          </a:p>
        </p:txBody>
      </p:sp>
      <p:sp>
        <p:nvSpPr>
          <p:cNvPr id="526" name="Shape 52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100"/>
              </a:spcAft>
              <a:buNone/>
            </a:pPr>
            <a:r>
              <a:rPr i="1" lang="en-US" sz="900">
                <a:highlight>
                  <a:srgbClr val="FFFFFF"/>
                </a:highlight>
                <a:latin typeface="Arial"/>
                <a:ea typeface="Arial"/>
                <a:cs typeface="Arial"/>
                <a:sym typeface="Arial"/>
              </a:rPr>
              <a:t>Reference: </a:t>
            </a:r>
            <a:r>
              <a:rPr i="1" lang="en-US" sz="900" u="sng">
                <a:solidFill>
                  <a:schemeClr val="hlink"/>
                </a:solidFill>
                <a:highlight>
                  <a:srgbClr val="FFFFFF"/>
                </a:highlight>
                <a:latin typeface="Arial"/>
                <a:ea typeface="Arial"/>
                <a:cs typeface="Arial"/>
                <a:sym typeface="Arial"/>
                <a:hlinkClick r:id="rId2"/>
              </a:rPr>
              <a:t>https://www.isixsigma.com/operations/finance/calculating-roi-realize-project-value/</a:t>
            </a:r>
            <a:r>
              <a:rPr i="1" lang="en-US" sz="900">
                <a:highlight>
                  <a:srgbClr val="FFFFFF"/>
                </a:highlight>
                <a:latin typeface="Arial"/>
                <a:ea typeface="Arial"/>
                <a:cs typeface="Arial"/>
                <a:sym typeface="Arial"/>
              </a:rPr>
              <a:t>[45]</a:t>
            </a:r>
            <a:endParaRPr i="1" sz="900">
              <a:highlight>
                <a:srgbClr val="FFFFFF"/>
              </a:highlight>
              <a:latin typeface="Arial"/>
              <a:ea typeface="Arial"/>
              <a:cs typeface="Arial"/>
              <a:sym typeface="Arial"/>
            </a:endParaRPr>
          </a:p>
        </p:txBody>
      </p:sp>
      <p:sp>
        <p:nvSpPr>
          <p:cNvPr id="537" name="Shape 53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i="1" lang="en-US" sz="900">
                <a:highlight>
                  <a:srgbClr val="FFFFFF"/>
                </a:highlight>
                <a:latin typeface="Arial"/>
                <a:ea typeface="Arial"/>
                <a:cs typeface="Arial"/>
                <a:sym typeface="Arial"/>
              </a:rPr>
              <a:t>Reference: </a:t>
            </a:r>
            <a:r>
              <a:rPr i="1" lang="en-US" sz="900" u="sng">
                <a:solidFill>
                  <a:schemeClr val="hlink"/>
                </a:solidFill>
                <a:highlight>
                  <a:srgbClr val="FFFFFF"/>
                </a:highlight>
                <a:latin typeface="Arial"/>
                <a:ea typeface="Arial"/>
                <a:cs typeface="Arial"/>
                <a:sym typeface="Arial"/>
                <a:hlinkClick r:id="rId2"/>
              </a:rPr>
              <a:t>https://www.isixsigma.com/operations/finance/calculating-roi-realize-project-value/</a:t>
            </a:r>
            <a:r>
              <a:rPr i="1" lang="en-US" sz="900">
                <a:highlight>
                  <a:srgbClr val="FFFFFF"/>
                </a:highlight>
                <a:latin typeface="Arial"/>
                <a:ea typeface="Arial"/>
                <a:cs typeface="Arial"/>
                <a:sym typeface="Arial"/>
              </a:rPr>
              <a:t>[45]</a:t>
            </a:r>
            <a:endParaRPr i="1"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chemeClr val="lt1"/>
                </a:highlight>
                <a:latin typeface="Arial"/>
                <a:ea typeface="Arial"/>
                <a:cs typeface="Arial"/>
                <a:sym typeface="Arial"/>
              </a:rPr>
              <a:t>The formula for determining ROI is: </a:t>
            </a:r>
            <a:r>
              <a:rPr i="1" lang="en-US" sz="900">
                <a:highlight>
                  <a:schemeClr val="lt1"/>
                </a:highlight>
                <a:latin typeface="Arial"/>
                <a:ea typeface="Arial"/>
                <a:cs typeface="Arial"/>
                <a:sym typeface="Arial"/>
              </a:rPr>
              <a:t>ROI = [(Financial value – Project cost) / Project cost] x 100</a:t>
            </a:r>
            <a:endParaRPr b="1" i="1"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b="1" i="1" lang="en-US" sz="900">
                <a:highlight>
                  <a:srgbClr val="FFFFFF"/>
                </a:highlight>
                <a:latin typeface="Arial"/>
                <a:ea typeface="Arial"/>
                <a:cs typeface="Arial"/>
                <a:sym typeface="Arial"/>
              </a:rPr>
              <a:t>TVD</a:t>
            </a:r>
            <a:r>
              <a:rPr b="1" baseline="30000" i="1" lang="en-US" sz="1500">
                <a:highlight>
                  <a:srgbClr val="FFFFFF"/>
                </a:highlight>
                <a:latin typeface="Arial"/>
                <a:ea typeface="Arial"/>
                <a:cs typeface="Arial"/>
                <a:sym typeface="Arial"/>
              </a:rPr>
              <a:t>Present</a:t>
            </a:r>
            <a:r>
              <a:rPr b="1" i="1" lang="en-US" sz="900">
                <a:highlight>
                  <a:srgbClr val="FFFFFF"/>
                </a:highlight>
                <a:latin typeface="Arial"/>
                <a:ea typeface="Arial"/>
                <a:cs typeface="Arial"/>
                <a:sym typeface="Arial"/>
              </a:rPr>
              <a:t> – TVD</a:t>
            </a:r>
            <a:r>
              <a:rPr b="1" baseline="30000" i="1" lang="en-US" sz="1500">
                <a:highlight>
                  <a:srgbClr val="FFFFFF"/>
                </a:highlight>
                <a:latin typeface="Arial"/>
                <a:ea typeface="Arial"/>
                <a:cs typeface="Arial"/>
                <a:sym typeface="Arial"/>
              </a:rPr>
              <a:t>Project</a:t>
            </a:r>
            <a:endParaRPr b="1" baseline="30000" i="1" sz="15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Where:</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T</a:t>
            </a:r>
            <a:r>
              <a:rPr lang="en-US" sz="900">
                <a:highlight>
                  <a:srgbClr val="FFFFFF"/>
                </a:highlight>
                <a:latin typeface="Arial"/>
                <a:ea typeface="Arial"/>
                <a:cs typeface="Arial"/>
                <a:sym typeface="Arial"/>
              </a:rPr>
              <a:t> = Time required for the process</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V </a:t>
            </a:r>
            <a:r>
              <a:rPr lang="en-US" sz="900">
                <a:highlight>
                  <a:srgbClr val="FFFFFF"/>
                </a:highlight>
                <a:latin typeface="Arial"/>
                <a:ea typeface="Arial"/>
                <a:cs typeface="Arial"/>
                <a:sym typeface="Arial"/>
              </a:rPr>
              <a:t>= Volume or quantity of units, transactions, people, etc. required</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D</a:t>
            </a:r>
            <a:r>
              <a:rPr lang="en-US" sz="900">
                <a:highlight>
                  <a:srgbClr val="FFFFFF"/>
                </a:highlight>
                <a:latin typeface="Arial"/>
                <a:ea typeface="Arial"/>
                <a:cs typeface="Arial"/>
                <a:sym typeface="Arial"/>
              </a:rPr>
              <a:t> = Dollars or cost required</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Present</a:t>
            </a:r>
            <a:r>
              <a:rPr lang="en-US" sz="900">
                <a:highlight>
                  <a:srgbClr val="FFFFFF"/>
                </a:highlight>
                <a:latin typeface="Arial"/>
                <a:ea typeface="Arial"/>
                <a:cs typeface="Arial"/>
                <a:sym typeface="Arial"/>
              </a:rPr>
              <a:t> = Current value</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Project </a:t>
            </a:r>
            <a:r>
              <a:rPr lang="en-US" sz="900">
                <a:highlight>
                  <a:srgbClr val="FFFFFF"/>
                </a:highlight>
                <a:latin typeface="Arial"/>
                <a:ea typeface="Arial"/>
                <a:cs typeface="Arial"/>
                <a:sym typeface="Arial"/>
              </a:rPr>
              <a:t>= Values a successful project will yield</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t/>
            </a:r>
            <a:endParaRPr i="1" sz="900">
              <a:highlight>
                <a:srgbClr val="FFFFFF"/>
              </a:highlight>
              <a:latin typeface="Arial"/>
              <a:ea typeface="Arial"/>
              <a:cs typeface="Arial"/>
              <a:sym typeface="Arial"/>
            </a:endParaRPr>
          </a:p>
          <a:p>
            <a:pPr indent="0" lvl="0" marL="0" rtl="0">
              <a:lnSpc>
                <a:spcPct val="110000"/>
              </a:lnSpc>
              <a:spcBef>
                <a:spcPts val="1100"/>
              </a:spcBef>
              <a:spcAft>
                <a:spcPts val="0"/>
              </a:spcAft>
              <a:buNone/>
            </a:pPr>
            <a:r>
              <a:rPr b="1" lang="en-US" sz="1600">
                <a:highlight>
                  <a:srgbClr val="FFFFFF"/>
                </a:highlight>
                <a:latin typeface="Arial"/>
                <a:ea typeface="Arial"/>
                <a:cs typeface="Arial"/>
                <a:sym typeface="Arial"/>
              </a:rPr>
              <a:t>Financial Value</a:t>
            </a:r>
            <a:endParaRPr b="1" sz="16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Financial value is simply the project’s payback. Calculating value can sometimes be complicated based on the uncertainty of assigning actual dollars to a proposed outcome. The trick is breaking down the value into presently known components and then defining those components.</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Showing your solution is going to improve ROI because it improves accountability, that may not be true in short term! Even if it does bring in money, it may not return much considering the costs involved. If you present to management that in long run, the initiative would bring ROI and so the costs are justified, you may not get an immediate support. You may explain that this platform would encourage continuous improvement and provide a platform for further efficiency improvement. Would management hear to that? Perhaps no.</a:t>
            </a:r>
            <a:endParaRPr sz="900">
              <a:highlight>
                <a:srgbClr val="FFFFFF"/>
              </a:highlight>
              <a:latin typeface="Arial"/>
              <a:ea typeface="Arial"/>
              <a:cs typeface="Arial"/>
              <a:sym typeface="Arial"/>
            </a:endParaRPr>
          </a:p>
          <a:p>
            <a:pPr indent="0" lvl="0" marL="0" rtl="0">
              <a:lnSpc>
                <a:spcPct val="115000"/>
              </a:lnSpc>
              <a:spcBef>
                <a:spcPts val="1100"/>
              </a:spcBef>
              <a:spcAft>
                <a:spcPts val="1100"/>
              </a:spcAft>
              <a:buNone/>
            </a:pPr>
            <a:r>
              <a:t/>
            </a:r>
            <a:endParaRPr i="1" sz="900">
              <a:highlight>
                <a:srgbClr val="FFFFFF"/>
              </a:highlight>
              <a:latin typeface="Arial"/>
              <a:ea typeface="Arial"/>
              <a:cs typeface="Arial"/>
              <a:sym typeface="Arial"/>
            </a:endParaRPr>
          </a:p>
        </p:txBody>
      </p:sp>
      <p:sp>
        <p:nvSpPr>
          <p:cNvPr id="548" name="Shape 54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i="1" lang="en-US" sz="900">
                <a:highlight>
                  <a:srgbClr val="FFFFFF"/>
                </a:highlight>
                <a:latin typeface="Arial"/>
                <a:ea typeface="Arial"/>
                <a:cs typeface="Arial"/>
                <a:sym typeface="Arial"/>
              </a:rPr>
              <a:t>Reference: </a:t>
            </a:r>
            <a:r>
              <a:rPr i="1" lang="en-US" sz="900" u="sng">
                <a:solidFill>
                  <a:schemeClr val="hlink"/>
                </a:solidFill>
                <a:highlight>
                  <a:srgbClr val="FFFFFF"/>
                </a:highlight>
                <a:latin typeface="Arial"/>
                <a:ea typeface="Arial"/>
                <a:cs typeface="Arial"/>
                <a:sym typeface="Arial"/>
                <a:hlinkClick r:id="rId2"/>
              </a:rPr>
              <a:t>https://www.isixsigma.com/operations/finance/calculating-roi-realize-project-value/</a:t>
            </a:r>
            <a:r>
              <a:rPr i="1" lang="en-US" sz="900">
                <a:highlight>
                  <a:srgbClr val="FFFFFF"/>
                </a:highlight>
                <a:latin typeface="Arial"/>
                <a:ea typeface="Arial"/>
                <a:cs typeface="Arial"/>
                <a:sym typeface="Arial"/>
              </a:rPr>
              <a:t>[45]</a:t>
            </a:r>
            <a:endParaRPr i="1"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chemeClr val="lt1"/>
                </a:highlight>
                <a:latin typeface="Arial"/>
                <a:ea typeface="Arial"/>
                <a:cs typeface="Arial"/>
                <a:sym typeface="Arial"/>
              </a:rPr>
              <a:t>The formula for determining ROI is: </a:t>
            </a:r>
            <a:r>
              <a:rPr i="1" lang="en-US" sz="900">
                <a:highlight>
                  <a:schemeClr val="lt1"/>
                </a:highlight>
                <a:latin typeface="Arial"/>
                <a:ea typeface="Arial"/>
                <a:cs typeface="Arial"/>
                <a:sym typeface="Arial"/>
              </a:rPr>
              <a:t>ROI = [(Financial value – Project cost) / Project cost] x 100</a:t>
            </a:r>
            <a:endParaRPr b="1" i="1"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b="1" i="1" lang="en-US" sz="900">
                <a:highlight>
                  <a:srgbClr val="FFFFFF"/>
                </a:highlight>
                <a:latin typeface="Arial"/>
                <a:ea typeface="Arial"/>
                <a:cs typeface="Arial"/>
                <a:sym typeface="Arial"/>
              </a:rPr>
              <a:t>TVD</a:t>
            </a:r>
            <a:r>
              <a:rPr b="1" baseline="30000" i="1" lang="en-US" sz="1500">
                <a:highlight>
                  <a:srgbClr val="FFFFFF"/>
                </a:highlight>
                <a:latin typeface="Arial"/>
                <a:ea typeface="Arial"/>
                <a:cs typeface="Arial"/>
                <a:sym typeface="Arial"/>
              </a:rPr>
              <a:t>Present</a:t>
            </a:r>
            <a:r>
              <a:rPr b="1" i="1" lang="en-US" sz="900">
                <a:highlight>
                  <a:srgbClr val="FFFFFF"/>
                </a:highlight>
                <a:latin typeface="Arial"/>
                <a:ea typeface="Arial"/>
                <a:cs typeface="Arial"/>
                <a:sym typeface="Arial"/>
              </a:rPr>
              <a:t> – TVD</a:t>
            </a:r>
            <a:r>
              <a:rPr b="1" baseline="30000" i="1" lang="en-US" sz="1500">
                <a:highlight>
                  <a:srgbClr val="FFFFFF"/>
                </a:highlight>
                <a:latin typeface="Arial"/>
                <a:ea typeface="Arial"/>
                <a:cs typeface="Arial"/>
                <a:sym typeface="Arial"/>
              </a:rPr>
              <a:t>Project</a:t>
            </a:r>
            <a:endParaRPr b="1" baseline="30000" i="1" sz="15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Where:</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T</a:t>
            </a:r>
            <a:r>
              <a:rPr lang="en-US" sz="900">
                <a:highlight>
                  <a:srgbClr val="FFFFFF"/>
                </a:highlight>
                <a:latin typeface="Arial"/>
                <a:ea typeface="Arial"/>
                <a:cs typeface="Arial"/>
                <a:sym typeface="Arial"/>
              </a:rPr>
              <a:t> = Time required for the process</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V </a:t>
            </a:r>
            <a:r>
              <a:rPr lang="en-US" sz="900">
                <a:highlight>
                  <a:srgbClr val="FFFFFF"/>
                </a:highlight>
                <a:latin typeface="Arial"/>
                <a:ea typeface="Arial"/>
                <a:cs typeface="Arial"/>
                <a:sym typeface="Arial"/>
              </a:rPr>
              <a:t>= Volume or quantity of units, transactions, people, etc. required</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D</a:t>
            </a:r>
            <a:r>
              <a:rPr lang="en-US" sz="900">
                <a:highlight>
                  <a:srgbClr val="FFFFFF"/>
                </a:highlight>
                <a:latin typeface="Arial"/>
                <a:ea typeface="Arial"/>
                <a:cs typeface="Arial"/>
                <a:sym typeface="Arial"/>
              </a:rPr>
              <a:t> = Dollars or cost required</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Present</a:t>
            </a:r>
            <a:r>
              <a:rPr lang="en-US" sz="900">
                <a:highlight>
                  <a:srgbClr val="FFFFFF"/>
                </a:highlight>
                <a:latin typeface="Arial"/>
                <a:ea typeface="Arial"/>
                <a:cs typeface="Arial"/>
                <a:sym typeface="Arial"/>
              </a:rPr>
              <a:t> = Current value</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Project </a:t>
            </a:r>
            <a:r>
              <a:rPr lang="en-US" sz="900">
                <a:highlight>
                  <a:srgbClr val="FFFFFF"/>
                </a:highlight>
                <a:latin typeface="Arial"/>
                <a:ea typeface="Arial"/>
                <a:cs typeface="Arial"/>
                <a:sym typeface="Arial"/>
              </a:rPr>
              <a:t>= Values a successful project will yield</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t/>
            </a:r>
            <a:endParaRPr i="1" sz="900">
              <a:highlight>
                <a:srgbClr val="FFFFFF"/>
              </a:highlight>
              <a:latin typeface="Arial"/>
              <a:ea typeface="Arial"/>
              <a:cs typeface="Arial"/>
              <a:sym typeface="Arial"/>
            </a:endParaRPr>
          </a:p>
          <a:p>
            <a:pPr indent="0" lvl="0" marL="0" rtl="0">
              <a:lnSpc>
                <a:spcPct val="110000"/>
              </a:lnSpc>
              <a:spcBef>
                <a:spcPts val="1100"/>
              </a:spcBef>
              <a:spcAft>
                <a:spcPts val="0"/>
              </a:spcAft>
              <a:buNone/>
            </a:pPr>
            <a:r>
              <a:rPr b="1" lang="en-US" sz="1600">
                <a:highlight>
                  <a:srgbClr val="FFFFFF"/>
                </a:highlight>
                <a:latin typeface="Arial"/>
                <a:ea typeface="Arial"/>
                <a:cs typeface="Arial"/>
                <a:sym typeface="Arial"/>
              </a:rPr>
              <a:t>Financial Value</a:t>
            </a:r>
            <a:endParaRPr b="1" sz="16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Financial value is simply the project’s payback. Calculating value can sometimes be complicated based on the uncertainty of assigning actual dollars to a proposed outcome. The trick is breaking down the value into presently known components and then defining those components.</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Showing your solution is going to improve ROI because it improves accountability, that may not be true in short term! Even if it does bring in money, it may not return much considering the costs involved. If you present to management that in long run, the initiative would bring ROI and so the costs are justified, you may not get an immediate support. You may explain that this platform would encourage continuous improvement and provide a platform for further efficiency improvement. Would management hear to that? Perhaps no.</a:t>
            </a:r>
            <a:endParaRPr sz="900">
              <a:highlight>
                <a:srgbClr val="FFFFFF"/>
              </a:highlight>
              <a:latin typeface="Arial"/>
              <a:ea typeface="Arial"/>
              <a:cs typeface="Arial"/>
              <a:sym typeface="Arial"/>
            </a:endParaRPr>
          </a:p>
          <a:p>
            <a:pPr indent="0" lvl="0" marL="0" rtl="0">
              <a:lnSpc>
                <a:spcPct val="115000"/>
              </a:lnSpc>
              <a:spcBef>
                <a:spcPts val="1100"/>
              </a:spcBef>
              <a:spcAft>
                <a:spcPts val="1100"/>
              </a:spcAft>
              <a:buNone/>
            </a:pPr>
            <a:r>
              <a:t/>
            </a:r>
            <a:endParaRPr i="1" sz="900">
              <a:highlight>
                <a:srgbClr val="FFFFFF"/>
              </a:highlight>
              <a:latin typeface="Arial"/>
              <a:ea typeface="Arial"/>
              <a:cs typeface="Arial"/>
              <a:sym typeface="Arial"/>
            </a:endParaRPr>
          </a:p>
        </p:txBody>
      </p:sp>
      <p:sp>
        <p:nvSpPr>
          <p:cNvPr id="557" name="Shape 55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i="1" lang="en-US" sz="900">
                <a:highlight>
                  <a:srgbClr val="FFFFFF"/>
                </a:highlight>
                <a:latin typeface="Arial"/>
                <a:ea typeface="Arial"/>
                <a:cs typeface="Arial"/>
                <a:sym typeface="Arial"/>
              </a:rPr>
              <a:t>Reference: </a:t>
            </a:r>
            <a:r>
              <a:rPr i="1" lang="en-US" sz="900" u="sng">
                <a:solidFill>
                  <a:schemeClr val="hlink"/>
                </a:solidFill>
                <a:highlight>
                  <a:srgbClr val="FFFFFF"/>
                </a:highlight>
                <a:latin typeface="Arial"/>
                <a:ea typeface="Arial"/>
                <a:cs typeface="Arial"/>
                <a:sym typeface="Arial"/>
                <a:hlinkClick r:id="rId2"/>
              </a:rPr>
              <a:t>https://www.isixsigma.com/operations/finance/calculating-roi-realize-project-value/</a:t>
            </a:r>
            <a:r>
              <a:rPr i="1" lang="en-US" sz="900">
                <a:highlight>
                  <a:srgbClr val="FFFFFF"/>
                </a:highlight>
                <a:latin typeface="Arial"/>
                <a:ea typeface="Arial"/>
                <a:cs typeface="Arial"/>
                <a:sym typeface="Arial"/>
              </a:rPr>
              <a:t>[45]</a:t>
            </a:r>
            <a:endParaRPr i="1"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chemeClr val="lt1"/>
                </a:highlight>
                <a:latin typeface="Arial"/>
                <a:ea typeface="Arial"/>
                <a:cs typeface="Arial"/>
                <a:sym typeface="Arial"/>
              </a:rPr>
              <a:t>The formula for determining ROI is: </a:t>
            </a:r>
            <a:r>
              <a:rPr i="1" lang="en-US" sz="900">
                <a:highlight>
                  <a:schemeClr val="lt1"/>
                </a:highlight>
                <a:latin typeface="Arial"/>
                <a:ea typeface="Arial"/>
                <a:cs typeface="Arial"/>
                <a:sym typeface="Arial"/>
              </a:rPr>
              <a:t>ROI = [(Financial value – Project cost) / Project cost] x 100</a:t>
            </a:r>
            <a:endParaRPr b="1" i="1" sz="900">
              <a:highlight>
                <a:srgbClr val="FFFFFF"/>
              </a:highlight>
              <a:latin typeface="Arial"/>
              <a:ea typeface="Arial"/>
              <a:cs typeface="Arial"/>
              <a:sym typeface="Arial"/>
            </a:endParaRPr>
          </a:p>
          <a:p>
            <a:pPr indent="0" lvl="0" marL="0" rtl="0">
              <a:lnSpc>
                <a:spcPct val="115000"/>
              </a:lnSpc>
              <a:spcBef>
                <a:spcPts val="1100"/>
              </a:spcBef>
              <a:spcAft>
                <a:spcPts val="0"/>
              </a:spcAft>
              <a:buClr>
                <a:schemeClr val="dk1"/>
              </a:buClr>
              <a:buSzPts val="1100"/>
              <a:buFont typeface="Arial"/>
              <a:buNone/>
            </a:pPr>
            <a:r>
              <a:rPr b="1" i="1" lang="en-US" sz="900">
                <a:highlight>
                  <a:srgbClr val="FFFFFF"/>
                </a:highlight>
                <a:latin typeface="Arial"/>
                <a:ea typeface="Arial"/>
                <a:cs typeface="Arial"/>
                <a:sym typeface="Arial"/>
              </a:rPr>
              <a:t>TVD</a:t>
            </a:r>
            <a:r>
              <a:rPr b="1" baseline="30000" i="1" lang="en-US" sz="1500">
                <a:highlight>
                  <a:srgbClr val="FFFFFF"/>
                </a:highlight>
                <a:latin typeface="Arial"/>
                <a:ea typeface="Arial"/>
                <a:cs typeface="Arial"/>
                <a:sym typeface="Arial"/>
              </a:rPr>
              <a:t>Present</a:t>
            </a:r>
            <a:r>
              <a:rPr b="1" i="1" lang="en-US" sz="900">
                <a:highlight>
                  <a:srgbClr val="FFFFFF"/>
                </a:highlight>
                <a:latin typeface="Arial"/>
                <a:ea typeface="Arial"/>
                <a:cs typeface="Arial"/>
                <a:sym typeface="Arial"/>
              </a:rPr>
              <a:t> – TVD</a:t>
            </a:r>
            <a:r>
              <a:rPr b="1" baseline="30000" i="1" lang="en-US" sz="1500">
                <a:highlight>
                  <a:srgbClr val="FFFFFF"/>
                </a:highlight>
                <a:latin typeface="Arial"/>
                <a:ea typeface="Arial"/>
                <a:cs typeface="Arial"/>
                <a:sym typeface="Arial"/>
              </a:rPr>
              <a:t>Project</a:t>
            </a:r>
            <a:endParaRPr b="1" baseline="30000" i="1" sz="1500">
              <a:highlight>
                <a:srgbClr val="FFFFFF"/>
              </a:highlight>
              <a:latin typeface="Arial"/>
              <a:ea typeface="Arial"/>
              <a:cs typeface="Arial"/>
              <a:sym typeface="Arial"/>
            </a:endParaRPr>
          </a:p>
          <a:p>
            <a:pPr indent="0" lvl="0" marL="0" rtl="0">
              <a:lnSpc>
                <a:spcPct val="115000"/>
              </a:lnSpc>
              <a:spcBef>
                <a:spcPts val="1100"/>
              </a:spcBef>
              <a:spcAft>
                <a:spcPts val="0"/>
              </a:spcAft>
              <a:buClr>
                <a:schemeClr val="dk1"/>
              </a:buClr>
              <a:buSzPts val="1100"/>
              <a:buFont typeface="Arial"/>
              <a:buNone/>
            </a:pPr>
            <a:r>
              <a:rPr lang="en-US" sz="900">
                <a:highlight>
                  <a:srgbClr val="FFFFFF"/>
                </a:highlight>
                <a:latin typeface="Arial"/>
                <a:ea typeface="Arial"/>
                <a:cs typeface="Arial"/>
                <a:sym typeface="Arial"/>
              </a:rPr>
              <a:t>Where:</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Clr>
                <a:schemeClr val="dk1"/>
              </a:buClr>
              <a:buSzPts val="1100"/>
              <a:buFont typeface="Arial"/>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T</a:t>
            </a:r>
            <a:r>
              <a:rPr lang="en-US" sz="900">
                <a:highlight>
                  <a:srgbClr val="FFFFFF"/>
                </a:highlight>
                <a:latin typeface="Arial"/>
                <a:ea typeface="Arial"/>
                <a:cs typeface="Arial"/>
                <a:sym typeface="Arial"/>
              </a:rPr>
              <a:t> = Time required for the process</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Clr>
                <a:schemeClr val="dk1"/>
              </a:buClr>
              <a:buSzPts val="1100"/>
              <a:buFont typeface="Arial"/>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V </a:t>
            </a:r>
            <a:r>
              <a:rPr lang="en-US" sz="900">
                <a:highlight>
                  <a:srgbClr val="FFFFFF"/>
                </a:highlight>
                <a:latin typeface="Arial"/>
                <a:ea typeface="Arial"/>
                <a:cs typeface="Arial"/>
                <a:sym typeface="Arial"/>
              </a:rPr>
              <a:t>= Volume or quantity of units, transactions, people, etc. required</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Clr>
                <a:schemeClr val="dk1"/>
              </a:buClr>
              <a:buSzPts val="1100"/>
              <a:buFont typeface="Arial"/>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D</a:t>
            </a:r>
            <a:r>
              <a:rPr lang="en-US" sz="900">
                <a:highlight>
                  <a:srgbClr val="FFFFFF"/>
                </a:highlight>
                <a:latin typeface="Arial"/>
                <a:ea typeface="Arial"/>
                <a:cs typeface="Arial"/>
                <a:sym typeface="Arial"/>
              </a:rPr>
              <a:t> = Dollars or cost required</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Clr>
                <a:schemeClr val="dk1"/>
              </a:buClr>
              <a:buSzPts val="1100"/>
              <a:buFont typeface="Arial"/>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Present</a:t>
            </a:r>
            <a:r>
              <a:rPr lang="en-US" sz="900">
                <a:highlight>
                  <a:srgbClr val="FFFFFF"/>
                </a:highlight>
                <a:latin typeface="Arial"/>
                <a:ea typeface="Arial"/>
                <a:cs typeface="Arial"/>
                <a:sym typeface="Arial"/>
              </a:rPr>
              <a:t> = Current value</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Clr>
                <a:schemeClr val="dk1"/>
              </a:buClr>
              <a:buSzPts val="1100"/>
              <a:buFont typeface="Arial"/>
              <a:buNone/>
            </a:pPr>
            <a:r>
              <a:rPr lang="en-US" sz="900">
                <a:highlight>
                  <a:srgbClr val="FFFFFF"/>
                </a:highlight>
                <a:latin typeface="Arial"/>
                <a:ea typeface="Arial"/>
                <a:cs typeface="Arial"/>
                <a:sym typeface="Arial"/>
              </a:rPr>
              <a:t>• </a:t>
            </a:r>
            <a:r>
              <a:rPr i="1" lang="en-US" sz="900">
                <a:highlight>
                  <a:srgbClr val="FFFFFF"/>
                </a:highlight>
                <a:latin typeface="Arial"/>
                <a:ea typeface="Arial"/>
                <a:cs typeface="Arial"/>
                <a:sym typeface="Arial"/>
              </a:rPr>
              <a:t>Project </a:t>
            </a:r>
            <a:r>
              <a:rPr lang="en-US" sz="900">
                <a:highlight>
                  <a:srgbClr val="FFFFFF"/>
                </a:highlight>
                <a:latin typeface="Arial"/>
                <a:ea typeface="Arial"/>
                <a:cs typeface="Arial"/>
                <a:sym typeface="Arial"/>
              </a:rPr>
              <a:t>= Values a successful project will yield</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t/>
            </a:r>
            <a:endParaRPr i="1" sz="900">
              <a:highlight>
                <a:srgbClr val="FFFFFF"/>
              </a:highlight>
              <a:latin typeface="Arial"/>
              <a:ea typeface="Arial"/>
              <a:cs typeface="Arial"/>
              <a:sym typeface="Arial"/>
            </a:endParaRPr>
          </a:p>
          <a:p>
            <a:pPr indent="0" lvl="0" marL="0" rtl="0">
              <a:lnSpc>
                <a:spcPct val="110000"/>
              </a:lnSpc>
              <a:spcBef>
                <a:spcPts val="1100"/>
              </a:spcBef>
              <a:spcAft>
                <a:spcPts val="0"/>
              </a:spcAft>
              <a:buNone/>
            </a:pPr>
            <a:r>
              <a:rPr b="1" lang="en-US" sz="1600">
                <a:highlight>
                  <a:srgbClr val="FFFFFF"/>
                </a:highlight>
                <a:latin typeface="Arial"/>
                <a:ea typeface="Arial"/>
                <a:cs typeface="Arial"/>
                <a:sym typeface="Arial"/>
              </a:rPr>
              <a:t>Financial Value</a:t>
            </a:r>
            <a:endParaRPr b="1" sz="16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Financial value is simply the project’s payback. Calculating value can sometimes be complicated based on the uncertainty of assigning actual dollars to a proposed outcome. The trick is breaking down the value into presently known components and then defining those components.</a:t>
            </a:r>
            <a:endParaRPr sz="900">
              <a:highlight>
                <a:srgbClr val="FFFFFF"/>
              </a:highlight>
              <a:latin typeface="Arial"/>
              <a:ea typeface="Arial"/>
              <a:cs typeface="Arial"/>
              <a:sym typeface="Arial"/>
            </a:endParaRPr>
          </a:p>
          <a:p>
            <a:pPr indent="0" lvl="0" marL="0" rtl="0">
              <a:lnSpc>
                <a:spcPct val="115000"/>
              </a:lnSpc>
              <a:spcBef>
                <a:spcPts val="1100"/>
              </a:spcBef>
              <a:spcAft>
                <a:spcPts val="0"/>
              </a:spcAft>
              <a:buNone/>
            </a:pPr>
            <a:r>
              <a:rPr lang="en-US" sz="900">
                <a:highlight>
                  <a:srgbClr val="FFFFFF"/>
                </a:highlight>
                <a:latin typeface="Arial"/>
                <a:ea typeface="Arial"/>
                <a:cs typeface="Arial"/>
                <a:sym typeface="Arial"/>
              </a:rPr>
              <a:t>Showing your solution is going to improve ROI because it improves accountability, that may not be true in short term! Even if it does bring in money, it may not return much considering the costs involved. If you present to management that in long run, the initiative would bring ROI and so the costs are justified, you may not get an immediate support. You may explain that this platform would encourage continuous improvement and provide a platform for further efficiency improvement. Would management hear to that? Perhaps no.</a:t>
            </a:r>
            <a:endParaRPr sz="900">
              <a:highlight>
                <a:srgbClr val="FFFFFF"/>
              </a:highlight>
              <a:latin typeface="Arial"/>
              <a:ea typeface="Arial"/>
              <a:cs typeface="Arial"/>
              <a:sym typeface="Arial"/>
            </a:endParaRPr>
          </a:p>
          <a:p>
            <a:pPr indent="0" lvl="0" marL="0" rtl="0">
              <a:lnSpc>
                <a:spcPct val="115000"/>
              </a:lnSpc>
              <a:spcBef>
                <a:spcPts val="1100"/>
              </a:spcBef>
              <a:spcAft>
                <a:spcPts val="1100"/>
              </a:spcAft>
              <a:buNone/>
            </a:pPr>
            <a:r>
              <a:t/>
            </a:r>
            <a:endParaRPr i="1" sz="900">
              <a:highlight>
                <a:srgbClr val="FFFFFF"/>
              </a:highlight>
              <a:latin typeface="Arial"/>
              <a:ea typeface="Arial"/>
              <a:cs typeface="Arial"/>
              <a:sym typeface="Arial"/>
            </a:endParaRPr>
          </a:p>
        </p:txBody>
      </p:sp>
      <p:sp>
        <p:nvSpPr>
          <p:cNvPr id="566" name="Shape 56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75" name="Shape 57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8" name="Shape 13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81" name="Shape 581"/>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88" name="Shape 58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96" name="Shape 59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04" name="Shape 60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12" name="Shape 61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Shape 61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None/>
            </a:pPr>
            <a:r>
              <a:t/>
            </a:r>
            <a:endParaRPr sz="1100">
              <a:latin typeface="Arial"/>
              <a:ea typeface="Arial"/>
              <a:cs typeface="Arial"/>
              <a:sym typeface="Arial"/>
            </a:endParaRPr>
          </a:p>
        </p:txBody>
      </p:sp>
      <p:sp>
        <p:nvSpPr>
          <p:cNvPr id="620" name="Shape 62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8" name="Shape 62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Shape 6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35" name="Shape 63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36" name="Shape 63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Shape 644"/>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45" name="Shape 64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References: </a:t>
            </a:r>
            <a:r>
              <a:rPr lang="en-US" u="sng">
                <a:solidFill>
                  <a:schemeClr val="hlink"/>
                </a:solidFill>
                <a:hlinkClick r:id="rId2"/>
              </a:rPr>
              <a:t>https://docs.confluent.io/current/clients/producer.html</a:t>
            </a:r>
            <a:r>
              <a:rPr lang="en-US"/>
              <a:t>[46]</a:t>
            </a:r>
            <a:endParaRPr/>
          </a:p>
          <a:p>
            <a:pPr indent="0" lvl="0" marL="0">
              <a:spcBef>
                <a:spcPts val="0"/>
              </a:spcBef>
              <a:spcAft>
                <a:spcPts val="0"/>
              </a:spcAft>
              <a:buNone/>
            </a:pPr>
            <a:r>
              <a:t/>
            </a:r>
            <a:endParaRPr/>
          </a:p>
        </p:txBody>
      </p:sp>
      <p:sp>
        <p:nvSpPr>
          <p:cNvPr id="657" name="Shape 65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Shape 145"/>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46" name="Shape 14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Reference: </a:t>
            </a:r>
            <a:r>
              <a:rPr lang="en-US">
                <a:solidFill>
                  <a:srgbClr val="2D3B45"/>
                </a:solidFill>
                <a:highlight>
                  <a:srgbClr val="FFFFFF"/>
                </a:highlight>
                <a:latin typeface="Arial"/>
                <a:ea typeface="Arial"/>
                <a:cs typeface="Arial"/>
                <a:sym typeface="Arial"/>
              </a:rPr>
              <a:t>Software Engineering, A Practitioner’s Approach, Eighth Edition. Roger S. Pressman, Bruce R. Maxim. McGraw-Hill. ISBN 0-07-802212-6. 5.4 EXTREME PROGRAMMING </a:t>
            </a:r>
            <a:r>
              <a:rPr lang="en-US"/>
              <a:t>Page 72 [9]</a:t>
            </a:r>
            <a:endParaRPr/>
          </a:p>
          <a:p>
            <a:pPr indent="0" lvl="0" marL="0">
              <a:spcBef>
                <a:spcPts val="0"/>
              </a:spcBef>
              <a:spcAft>
                <a:spcPts val="0"/>
              </a:spcAft>
              <a:buNone/>
            </a:pPr>
            <a:r>
              <a:t/>
            </a:r>
            <a:endParaRPr/>
          </a:p>
          <a:p>
            <a:pPr indent="0" lvl="0" marL="0">
              <a:spcBef>
                <a:spcPts val="0"/>
              </a:spcBef>
              <a:spcAft>
                <a:spcPts val="0"/>
              </a:spcAft>
              <a:buNone/>
            </a:pPr>
            <a:r>
              <a:rPr lang="en-US"/>
              <a:t>Reference: </a:t>
            </a:r>
            <a:r>
              <a:rPr lang="en-US"/>
              <a:t>MSIS2606 23-25-30Jan.pdf</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665" name="Shape 66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t>Pic Reference: </a:t>
            </a:r>
            <a:r>
              <a:rPr lang="en-US">
                <a:solidFill>
                  <a:srgbClr val="2D3B45"/>
                </a:solidFill>
                <a:highlight>
                  <a:srgbClr val="FFFFFF"/>
                </a:highlight>
                <a:latin typeface="Arial"/>
                <a:ea typeface="Arial"/>
                <a:cs typeface="Arial"/>
                <a:sym typeface="Arial"/>
              </a:rPr>
              <a:t>Software Engineering, A Practitioner’s Approach, Eighth Edition. Roger S. Pressman, Bruce R. Maxim. McGraw-Hill. ISBN 0-07-802212-6. 5.4 EXTREME PROGRAMMING [9]</a:t>
            </a:r>
            <a:endParaRPr>
              <a:solidFill>
                <a:srgbClr val="2D3B45"/>
              </a:solidFill>
              <a:highlight>
                <a:srgbClr val="FFFFFF"/>
              </a:highlight>
              <a:latin typeface="Arial"/>
              <a:ea typeface="Arial"/>
              <a:cs typeface="Arial"/>
              <a:sym typeface="Arial"/>
            </a:endParaRPr>
          </a:p>
          <a:p>
            <a:pPr indent="0" lvl="0" marL="0">
              <a:spcBef>
                <a:spcPts val="0"/>
              </a:spcBef>
              <a:spcAft>
                <a:spcPts val="0"/>
              </a:spcAft>
              <a:buNone/>
            </a:pPr>
            <a:r>
              <a:rPr lang="en-US"/>
              <a:t>Page 73</a:t>
            </a:r>
            <a:endParaRPr/>
          </a:p>
          <a:p>
            <a:pPr indent="0" lvl="0" marL="0">
              <a:spcBef>
                <a:spcPts val="0"/>
              </a:spcBef>
              <a:spcAft>
                <a:spcPts val="0"/>
              </a:spcAft>
              <a:buNone/>
            </a:pPr>
            <a:r>
              <a:t/>
            </a:r>
            <a:endParaRPr/>
          </a:p>
          <a:p>
            <a:pPr indent="0" lvl="0" marL="0">
              <a:spcBef>
                <a:spcPts val="0"/>
              </a:spcBef>
              <a:spcAft>
                <a:spcPts val="0"/>
              </a:spcAft>
              <a:buNone/>
            </a:pPr>
            <a:r>
              <a:rPr lang="en-US"/>
              <a:t>Add para...Nikhil</a:t>
            </a:r>
            <a:endParaRPr/>
          </a:p>
          <a:p>
            <a:pPr indent="0" lvl="0" marL="0">
              <a:spcBef>
                <a:spcPts val="0"/>
              </a:spcBef>
              <a:spcAft>
                <a:spcPts val="0"/>
              </a:spcAft>
              <a:buClr>
                <a:schemeClr val="dk1"/>
              </a:buClr>
              <a:buSzPts val="1100"/>
              <a:buFont typeface="Arial"/>
              <a:buNone/>
            </a:pPr>
            <a:r>
              <a:t/>
            </a:r>
            <a:endParaRPr/>
          </a:p>
        </p:txBody>
      </p:sp>
      <p:sp>
        <p:nvSpPr>
          <p:cNvPr id="675" name="Shape 67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Reference: </a:t>
            </a:r>
            <a:r>
              <a:rPr lang="en-US" u="sng">
                <a:solidFill>
                  <a:schemeClr val="hlink"/>
                </a:solidFill>
                <a:hlinkClick r:id="rId2"/>
              </a:rPr>
              <a:t>https://en.wikipedia.org/wiki/Extreme_programming_practices#Planning_game</a:t>
            </a:r>
            <a:r>
              <a:rPr lang="en-US"/>
              <a:t>[11]</a:t>
            </a:r>
            <a:endParaRPr/>
          </a:p>
          <a:p>
            <a:pPr indent="0" lvl="0" marL="0">
              <a:spcBef>
                <a:spcPts val="0"/>
              </a:spcBef>
              <a:spcAft>
                <a:spcPts val="0"/>
              </a:spcAft>
              <a:buClr>
                <a:schemeClr val="dk1"/>
              </a:buClr>
              <a:buSzPts val="1100"/>
              <a:buFont typeface="Arial"/>
              <a:buNone/>
            </a:pPr>
            <a:r>
              <a:rPr lang="en-US"/>
              <a:t>Pic Reference: </a:t>
            </a:r>
            <a:r>
              <a:rPr lang="en-US">
                <a:solidFill>
                  <a:srgbClr val="2D3B45"/>
                </a:solidFill>
                <a:highlight>
                  <a:srgbClr val="FFFFFF"/>
                </a:highlight>
                <a:latin typeface="Arial"/>
                <a:ea typeface="Arial"/>
                <a:cs typeface="Arial"/>
                <a:sym typeface="Arial"/>
              </a:rPr>
              <a:t>Software Engineering, A Practitioner’s Approach, Eighth Edition. Roger S. Pressman, Bruce R. Maxim. McGraw-Hill. ISBN 0-07-802212-6. 5.4 EXTREME PROGRAMMING[9]</a:t>
            </a:r>
            <a:endParaRPr>
              <a:solidFill>
                <a:srgbClr val="2D3B45"/>
              </a:solidFill>
              <a:highlight>
                <a:srgbClr val="FFFFFF"/>
              </a:highlight>
              <a:latin typeface="Arial"/>
              <a:ea typeface="Arial"/>
              <a:cs typeface="Arial"/>
              <a:sym typeface="Arial"/>
            </a:endParaRPr>
          </a:p>
          <a:p>
            <a:pPr indent="0" lvl="0" marL="0">
              <a:spcBef>
                <a:spcPts val="0"/>
              </a:spcBef>
              <a:spcAft>
                <a:spcPts val="0"/>
              </a:spcAft>
              <a:buClr>
                <a:schemeClr val="dk1"/>
              </a:buClr>
              <a:buSzPts val="1100"/>
              <a:buFont typeface="Arial"/>
              <a:buNone/>
            </a:pPr>
            <a:r>
              <a:rPr lang="en-US"/>
              <a:t>Page 73,74</a:t>
            </a:r>
            <a:endParaRPr/>
          </a:p>
        </p:txBody>
      </p:sp>
      <p:sp>
        <p:nvSpPr>
          <p:cNvPr id="684" name="Shape 68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t>Reference: </a:t>
            </a:r>
            <a:r>
              <a:rPr lang="en-US">
                <a:solidFill>
                  <a:srgbClr val="2D3B45"/>
                </a:solidFill>
                <a:highlight>
                  <a:srgbClr val="FFFFFF"/>
                </a:highlight>
                <a:latin typeface="Arial"/>
                <a:ea typeface="Arial"/>
                <a:cs typeface="Arial"/>
                <a:sym typeface="Arial"/>
              </a:rPr>
              <a:t>Software Engineering, A Practitioner’s Approach, Eighth Edition. Roger S. Pressman, Bruce R. Maxim. McGraw-Hill. ISBN 0-07-802212-6. 5.4 EXTREME PROGRAMMING[9]</a:t>
            </a:r>
            <a:endParaRPr>
              <a:solidFill>
                <a:srgbClr val="2D3B45"/>
              </a:solidFill>
              <a:highlight>
                <a:srgbClr val="FFFFFF"/>
              </a:highlight>
              <a:latin typeface="Arial"/>
              <a:ea typeface="Arial"/>
              <a:cs typeface="Arial"/>
              <a:sym typeface="Arial"/>
            </a:endParaRPr>
          </a:p>
          <a:p>
            <a:pPr indent="0" lvl="0" marL="0">
              <a:spcBef>
                <a:spcPts val="0"/>
              </a:spcBef>
              <a:spcAft>
                <a:spcPts val="0"/>
              </a:spcAft>
              <a:buClr>
                <a:schemeClr val="dk1"/>
              </a:buClr>
              <a:buSzPts val="1100"/>
              <a:buFont typeface="Arial"/>
              <a:buNone/>
            </a:pPr>
            <a:r>
              <a:rPr lang="en-US"/>
              <a:t>Page 74,75</a:t>
            </a:r>
            <a:endParaRPr/>
          </a:p>
        </p:txBody>
      </p:sp>
      <p:sp>
        <p:nvSpPr>
          <p:cNvPr id="693" name="Shape 69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01" name="Shape 70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solidFill>
                  <a:srgbClr val="000000"/>
                </a:solidFill>
                <a:latin typeface="Arial"/>
                <a:ea typeface="Arial"/>
                <a:cs typeface="Arial"/>
                <a:sym typeface="Arial"/>
              </a:rPr>
              <a:t>[34] </a:t>
            </a:r>
            <a:r>
              <a:rPr lang="en-US">
                <a:solidFill>
                  <a:srgbClr val="000000"/>
                </a:solidFill>
                <a:uFill>
                  <a:noFill/>
                </a:uFill>
                <a:latin typeface="Arial"/>
                <a:ea typeface="Arial"/>
                <a:cs typeface="Arial"/>
                <a:sym typeface="Arial"/>
                <a:hlinkClick r:id="rId2"/>
              </a:rPr>
              <a:t>https://www.agilealliance.org/glossary/xp/</a:t>
            </a:r>
            <a:r>
              <a:rPr lang="en-US">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a:spcBef>
                <a:spcPts val="0"/>
              </a:spcBef>
              <a:spcAft>
                <a:spcPts val="0"/>
              </a:spcAft>
              <a:buClr>
                <a:schemeClr val="dk1"/>
              </a:buClr>
              <a:buSzPts val="1100"/>
              <a:buFont typeface="Arial"/>
              <a:buNone/>
            </a:pPr>
            <a:r>
              <a:rPr lang="en-US">
                <a:solidFill>
                  <a:srgbClr val="000000"/>
                </a:solidFill>
                <a:latin typeface="Arial"/>
                <a:ea typeface="Arial"/>
                <a:cs typeface="Arial"/>
                <a:sym typeface="Arial"/>
              </a:rPr>
              <a:t>[35] </a:t>
            </a:r>
            <a:r>
              <a:rPr lang="en-US">
                <a:solidFill>
                  <a:srgbClr val="000000"/>
                </a:solidFill>
                <a:uFill>
                  <a:noFill/>
                </a:uFill>
                <a:latin typeface="Arial"/>
                <a:ea typeface="Arial"/>
                <a:cs typeface="Arial"/>
                <a:sym typeface="Arial"/>
                <a:hlinkClick r:id="rId3"/>
              </a:rPr>
              <a:t>http://csis.pace.edu/~marchese/CS616/Agile/XP/XP_Overview.pdf</a:t>
            </a:r>
            <a:r>
              <a:rPr lang="en-US">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a:spcBef>
                <a:spcPts val="0"/>
              </a:spcBef>
              <a:spcAft>
                <a:spcPts val="0"/>
              </a:spcAft>
              <a:buClr>
                <a:schemeClr val="dk1"/>
              </a:buClr>
              <a:buSzPts val="1100"/>
              <a:buFont typeface="Arial"/>
              <a:buNone/>
            </a:pPr>
            <a:r>
              <a:rPr lang="en-US">
                <a:solidFill>
                  <a:srgbClr val="000000"/>
                </a:solidFill>
                <a:latin typeface="Arial"/>
                <a:ea typeface="Arial"/>
                <a:cs typeface="Arial"/>
                <a:sym typeface="Arial"/>
              </a:rPr>
              <a:t>[36] </a:t>
            </a:r>
            <a:r>
              <a:rPr lang="en-US">
                <a:solidFill>
                  <a:srgbClr val="000000"/>
                </a:solidFill>
                <a:uFill>
                  <a:noFill/>
                </a:uFill>
                <a:latin typeface="Arial"/>
                <a:ea typeface="Arial"/>
                <a:cs typeface="Arial"/>
                <a:sym typeface="Arial"/>
                <a:hlinkClick r:id="rId4"/>
              </a:rPr>
              <a:t>https://kafka.apache.org/contact</a:t>
            </a:r>
            <a:r>
              <a:rPr lang="en-US">
                <a:solidFill>
                  <a:srgbClr val="000000"/>
                </a:solidFill>
                <a:latin typeface="Arial"/>
                <a:ea typeface="Arial"/>
                <a:cs typeface="Arial"/>
                <a:sym typeface="Arial"/>
              </a:rPr>
              <a:t> ge 74,75[9]</a:t>
            </a:r>
            <a:endParaRPr>
              <a:solidFill>
                <a:srgbClr val="000000"/>
              </a:solidFill>
              <a:latin typeface="Arial"/>
              <a:ea typeface="Arial"/>
              <a:cs typeface="Arial"/>
              <a:sym typeface="Arial"/>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702" name="Shape 70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Shape 71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Shape 71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None/>
            </a:pPr>
            <a:r>
              <a:t/>
            </a:r>
            <a:endParaRPr sz="1100">
              <a:latin typeface="Arial"/>
              <a:ea typeface="Arial"/>
              <a:cs typeface="Arial"/>
              <a:sym typeface="Arial"/>
            </a:endParaRPr>
          </a:p>
        </p:txBody>
      </p:sp>
      <p:sp>
        <p:nvSpPr>
          <p:cNvPr id="713" name="Shape 71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20" name="Shape 72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u="sng">
                <a:solidFill>
                  <a:schemeClr val="hlink"/>
                </a:solidFill>
                <a:hlinkClick r:id="rId2"/>
              </a:rPr>
              <a:t>https://www.confluent.io/blog/introducing-kafka-streams-stream-processing-made-simple/</a:t>
            </a:r>
            <a:r>
              <a:rPr lang="en-US"/>
              <a:t>[23]</a:t>
            </a:r>
            <a:endParaRPr/>
          </a:p>
          <a:p>
            <a:pPr indent="0" lvl="0" marL="0">
              <a:spcBef>
                <a:spcPts val="0"/>
              </a:spcBef>
              <a:spcAft>
                <a:spcPts val="0"/>
              </a:spcAft>
              <a:buNone/>
            </a:pPr>
            <a:r>
              <a:t/>
            </a:r>
            <a:endParaRPr/>
          </a:p>
          <a:p>
            <a:pPr indent="0" lvl="0" marL="0">
              <a:spcBef>
                <a:spcPts val="0"/>
              </a:spcBef>
              <a:spcAft>
                <a:spcPts val="0"/>
              </a:spcAft>
              <a:buNone/>
            </a:pPr>
            <a:r>
              <a:rPr lang="en-US" sz="1050">
                <a:latin typeface="Arial"/>
                <a:ea typeface="Arial"/>
                <a:cs typeface="Arial"/>
                <a:sym typeface="Arial"/>
              </a:rPr>
              <a:t>The User Requirements Specification describes the business needs for what users require from the system. User Requirements Specifications are written early in the validation process, typically before the system is created. They are written by the system owner and end-users, with input from Quality Assurance. Requirements outlined in the URS are usually tested in the Performance Qualification or User Acceptance Testing. User Requirements Specifications are not intended to be a technical document; readers with only a general knowledge of the system should be able to understand the requirements outlined in the URS.</a:t>
            </a:r>
            <a:endParaRPr sz="1050">
              <a:latin typeface="Arial"/>
              <a:ea typeface="Arial"/>
              <a:cs typeface="Arial"/>
              <a:sym typeface="Arial"/>
            </a:endParaRPr>
          </a:p>
          <a:p>
            <a:pPr indent="0" lvl="0" marL="0">
              <a:spcBef>
                <a:spcPts val="0"/>
              </a:spcBef>
              <a:spcAft>
                <a:spcPts val="0"/>
              </a:spcAft>
              <a:buNone/>
            </a:pPr>
            <a:r>
              <a:t/>
            </a:r>
            <a:endParaRPr sz="1050">
              <a:latin typeface="Arial"/>
              <a:ea typeface="Arial"/>
              <a:cs typeface="Arial"/>
              <a:sym typeface="Arial"/>
            </a:endParaRPr>
          </a:p>
          <a:p>
            <a:pPr indent="0" lvl="0" marL="0">
              <a:spcBef>
                <a:spcPts val="0"/>
              </a:spcBef>
              <a:spcAft>
                <a:spcPts val="0"/>
              </a:spcAft>
              <a:buNone/>
            </a:pPr>
            <a:r>
              <a:rPr lang="en-US" sz="1050">
                <a:latin typeface="Arial"/>
                <a:ea typeface="Arial"/>
                <a:cs typeface="Arial"/>
                <a:sym typeface="Arial"/>
              </a:rPr>
              <a:t>Reference: </a:t>
            </a:r>
            <a:r>
              <a:rPr lang="en-US" sz="1050" u="sng">
                <a:solidFill>
                  <a:schemeClr val="hlink"/>
                </a:solidFill>
                <a:latin typeface="Arial"/>
                <a:ea typeface="Arial"/>
                <a:cs typeface="Arial"/>
                <a:sym typeface="Arial"/>
                <a:hlinkClick r:id="rId3"/>
              </a:rPr>
              <a:t>http://www.ofnisystems.com/services/validation/user-requirement-specifications/</a:t>
            </a:r>
            <a:r>
              <a:rPr lang="en-US" sz="1050">
                <a:latin typeface="Arial"/>
                <a:ea typeface="Arial"/>
                <a:cs typeface="Arial"/>
                <a:sym typeface="Arial"/>
              </a:rPr>
              <a:t> [24]</a:t>
            </a:r>
            <a:endParaRPr sz="1050">
              <a:latin typeface="Arial"/>
              <a:ea typeface="Arial"/>
              <a:cs typeface="Arial"/>
              <a:sym typeface="Arial"/>
            </a:endParaRPr>
          </a:p>
          <a:p>
            <a:pPr indent="0" lvl="0" marL="0">
              <a:spcBef>
                <a:spcPts val="0"/>
              </a:spcBef>
              <a:spcAft>
                <a:spcPts val="0"/>
              </a:spcAft>
              <a:buNone/>
            </a:pPr>
            <a:r>
              <a:t/>
            </a:r>
            <a:endParaRPr/>
          </a:p>
        </p:txBody>
      </p:sp>
      <p:sp>
        <p:nvSpPr>
          <p:cNvPr id="721" name="Shape 721"/>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Shape 7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29" name="Shape 72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37" name="Shape 73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8" name="Shape 73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45" name="Shape 74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46" name="Shape 74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Shape 75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53" name="Shape 75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4" name="Shape 75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Shape 7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61" name="Shape 76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62" name="Shape 76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0" name="Shape 77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Shape 77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77" name="Shape 77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78" name="Shape 77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Shape 7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85" name="Shape 78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86" name="Shape 78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93" name="Shape 79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94" name="Shape 79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Shape 8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01" name="Shape 80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02" name="Shape 80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Shape 8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09" name="Shape 80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10" name="Shape 81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17" name="Shape 81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18" name="Shape 81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26" name="Shape 82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References:</a:t>
            </a:r>
            <a:endParaRPr/>
          </a:p>
          <a:p>
            <a:pPr indent="0" lvl="0" marL="0" rtl="0">
              <a:spcBef>
                <a:spcPts val="0"/>
              </a:spcBef>
              <a:spcAft>
                <a:spcPts val="0"/>
              </a:spcAft>
              <a:buNone/>
            </a:pPr>
            <a:r>
              <a:rPr lang="en-US" sz="1100" u="sng">
                <a:solidFill>
                  <a:schemeClr val="hlink"/>
                </a:solidFill>
                <a:latin typeface="Arial"/>
                <a:ea typeface="Arial"/>
                <a:cs typeface="Arial"/>
                <a:sym typeface="Arial"/>
                <a:hlinkClick r:id="rId2"/>
              </a:rPr>
              <a:t>https://en.wikipedia.org/wiki/U-Haul</a:t>
            </a:r>
            <a:r>
              <a:rPr lang="en-US"/>
              <a:t>[37]</a:t>
            </a:r>
            <a:endParaRPr/>
          </a:p>
          <a:p>
            <a:pPr indent="0" lvl="0" marL="0" rtl="0">
              <a:spcBef>
                <a:spcPts val="0"/>
              </a:spcBef>
              <a:spcAft>
                <a:spcPts val="0"/>
              </a:spcAft>
              <a:buNone/>
            </a:pPr>
            <a:r>
              <a:rPr lang="en-US" sz="1100" u="sng">
                <a:solidFill>
                  <a:schemeClr val="hlink"/>
                </a:solidFill>
                <a:latin typeface="Arial"/>
                <a:ea typeface="Arial"/>
                <a:cs typeface="Arial"/>
                <a:sym typeface="Arial"/>
                <a:hlinkClick r:id="rId3"/>
              </a:rPr>
              <a:t>https://en.wikipedia.org/wiki/United_Van_Lines</a:t>
            </a:r>
            <a:r>
              <a:rPr lang="en-US"/>
              <a:t>[38]</a:t>
            </a:r>
            <a:endParaRPr/>
          </a:p>
          <a:p>
            <a:pPr indent="0" lvl="0" marL="0" rtl="0">
              <a:spcBef>
                <a:spcPts val="0"/>
              </a:spcBef>
              <a:spcAft>
                <a:spcPts val="0"/>
              </a:spcAft>
              <a:buNone/>
            </a:pPr>
            <a:r>
              <a:rPr lang="en-US" sz="1100" u="sng">
                <a:solidFill>
                  <a:schemeClr val="hlink"/>
                </a:solidFill>
                <a:latin typeface="Arial"/>
                <a:ea typeface="Arial"/>
                <a:cs typeface="Arial"/>
                <a:sym typeface="Arial"/>
                <a:hlinkClick r:id="rId4"/>
              </a:rPr>
              <a:t>https://twomenandatruck.com/</a:t>
            </a:r>
            <a:r>
              <a:rPr lang="en-US"/>
              <a:t>[39]</a:t>
            </a:r>
            <a:endParaRPr/>
          </a:p>
          <a:p>
            <a:pPr indent="0" lvl="0" marL="0">
              <a:spcBef>
                <a:spcPts val="0"/>
              </a:spcBef>
              <a:spcAft>
                <a:spcPts val="0"/>
              </a:spcAft>
              <a:buNone/>
            </a:pPr>
            <a:r>
              <a:t/>
            </a:r>
            <a:endParaRPr/>
          </a:p>
        </p:txBody>
      </p:sp>
      <p:sp>
        <p:nvSpPr>
          <p:cNvPr id="165" name="Shape 16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Shape 83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33" name="Shape 83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34" name="Shape 83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47" name="Shape 84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8" name="Shape 84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57" name="Shape 85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5" name="Shape 86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75" name="Shape 87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Shape 8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82" name="Shape 88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u="sng">
                <a:solidFill>
                  <a:schemeClr val="hlink"/>
                </a:solidFill>
                <a:hlinkClick r:id="rId2"/>
              </a:rPr>
              <a:t>https://opentextbc.ca/projectmanagement/chapter/chapter-16-risk-management-planning-project-management/</a:t>
            </a:r>
            <a:r>
              <a:rPr lang="en-US"/>
              <a:t>[25]</a:t>
            </a:r>
            <a:endParaRPr/>
          </a:p>
          <a:p>
            <a:pPr indent="0" lvl="0" marL="0">
              <a:spcBef>
                <a:spcPts val="0"/>
              </a:spcBef>
              <a:spcAft>
                <a:spcPts val="0"/>
              </a:spcAft>
              <a:buNone/>
            </a:pPr>
            <a:r>
              <a:t/>
            </a:r>
            <a:endParaRPr/>
          </a:p>
          <a:p>
            <a:pPr indent="-292100" lvl="1" marL="914400" rtl="0">
              <a:lnSpc>
                <a:spcPct val="90000"/>
              </a:lnSpc>
              <a:spcBef>
                <a:spcPts val="200"/>
              </a:spcBef>
              <a:spcAft>
                <a:spcPts val="0"/>
              </a:spcAft>
              <a:buClr>
                <a:schemeClr val="accent1"/>
              </a:buClr>
              <a:buSzPts val="1000"/>
              <a:buChar char="○"/>
            </a:pPr>
            <a:r>
              <a:rPr lang="en-US" sz="1000">
                <a:solidFill>
                  <a:srgbClr val="373D3F"/>
                </a:solidFill>
                <a:highlight>
                  <a:schemeClr val="lt1"/>
                </a:highlight>
              </a:rPr>
              <a:t>Process Risks </a:t>
            </a:r>
            <a:endParaRPr sz="1000">
              <a:solidFill>
                <a:srgbClr val="373D3F"/>
              </a:solidFill>
              <a:highlight>
                <a:schemeClr val="lt1"/>
              </a:highlight>
            </a:endParaRPr>
          </a:p>
          <a:p>
            <a:pPr indent="-292100" lvl="2" marL="1371600" rtl="0">
              <a:lnSpc>
                <a:spcPct val="90000"/>
              </a:lnSpc>
              <a:spcBef>
                <a:spcPts val="0"/>
              </a:spcBef>
              <a:spcAft>
                <a:spcPts val="0"/>
              </a:spcAft>
              <a:buClr>
                <a:srgbClr val="373D3F"/>
              </a:buClr>
              <a:buSzPts val="1000"/>
              <a:buChar char="■"/>
            </a:pPr>
            <a:r>
              <a:rPr lang="en-US" sz="1000">
                <a:solidFill>
                  <a:srgbClr val="373D3F"/>
                </a:solidFill>
                <a:highlight>
                  <a:schemeClr val="lt1"/>
                </a:highlight>
              </a:rPr>
              <a:t>Proposed changes will be implemented in phases where some risk scenario may arise </a:t>
            </a:r>
            <a:endParaRPr sz="1000">
              <a:solidFill>
                <a:srgbClr val="373D3F"/>
              </a:solidFill>
              <a:highlight>
                <a:schemeClr val="lt1"/>
              </a:highlight>
            </a:endParaRPr>
          </a:p>
          <a:p>
            <a:pPr indent="-292100" lvl="2" marL="1371600" rtl="0">
              <a:lnSpc>
                <a:spcPct val="90000"/>
              </a:lnSpc>
              <a:spcBef>
                <a:spcPts val="0"/>
              </a:spcBef>
              <a:spcAft>
                <a:spcPts val="0"/>
              </a:spcAft>
              <a:buClr>
                <a:srgbClr val="373D3F"/>
              </a:buClr>
              <a:buSzPts val="1000"/>
              <a:buChar char="■"/>
            </a:pPr>
            <a:r>
              <a:rPr lang="en-US" sz="1000">
                <a:solidFill>
                  <a:srgbClr val="373D3F"/>
                </a:solidFill>
                <a:highlight>
                  <a:schemeClr val="lt1"/>
                </a:highlight>
              </a:rPr>
              <a:t>Design refactoring can increase effort and become a risk to the project by delaying schedule</a:t>
            </a:r>
            <a:endParaRPr sz="1000">
              <a:solidFill>
                <a:srgbClr val="373D3F"/>
              </a:solidFill>
              <a:highlight>
                <a:schemeClr val="lt1"/>
              </a:highlight>
            </a:endParaRPr>
          </a:p>
          <a:p>
            <a:pPr indent="0" lvl="0" marL="457200" rtl="0">
              <a:lnSpc>
                <a:spcPct val="90000"/>
              </a:lnSpc>
              <a:spcBef>
                <a:spcPts val="400"/>
              </a:spcBef>
              <a:spcAft>
                <a:spcPts val="0"/>
              </a:spcAft>
              <a:buNone/>
            </a:pPr>
            <a:r>
              <a:t/>
            </a:r>
            <a:endParaRPr sz="1000">
              <a:solidFill>
                <a:srgbClr val="373D3F"/>
              </a:solidFill>
              <a:highlight>
                <a:schemeClr val="lt1"/>
              </a:highlight>
            </a:endParaRPr>
          </a:p>
        </p:txBody>
      </p:sp>
      <p:sp>
        <p:nvSpPr>
          <p:cNvPr id="883" name="Shape 88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Shape 89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Shape 89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None/>
            </a:pPr>
            <a:r>
              <a:t/>
            </a:r>
            <a:endParaRPr sz="1100">
              <a:latin typeface="Arial"/>
              <a:ea typeface="Arial"/>
              <a:cs typeface="Arial"/>
              <a:sym typeface="Arial"/>
            </a:endParaRPr>
          </a:p>
        </p:txBody>
      </p:sp>
      <p:sp>
        <p:nvSpPr>
          <p:cNvPr id="892" name="Shape 89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Shape 89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99" name="Shape 89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u="sng">
                <a:solidFill>
                  <a:schemeClr val="lt1"/>
                </a:solidFill>
                <a:hlinkClick r:id="rId2"/>
              </a:rPr>
              <a:t>https://community.mapr.com/thread/21763-kafka-connect-vs-streamsets-advantages-and-disadvantages</a:t>
            </a:r>
            <a:r>
              <a:rPr b="1" lang="en-US">
                <a:solidFill>
                  <a:schemeClr val="lt1"/>
                </a:solidFill>
              </a:rPr>
              <a:t>[27]</a:t>
            </a:r>
            <a:endParaRPr>
              <a:solidFill>
                <a:srgbClr val="3F3F3F"/>
              </a:solidFill>
            </a:endParaRPr>
          </a:p>
          <a:p>
            <a:pPr indent="0" lvl="0" marL="0" rtl="0">
              <a:lnSpc>
                <a:spcPct val="90000"/>
              </a:lnSpc>
              <a:spcBef>
                <a:spcPts val="1200"/>
              </a:spcBef>
              <a:spcAft>
                <a:spcPts val="0"/>
              </a:spcAft>
              <a:buClr>
                <a:schemeClr val="dk1"/>
              </a:buClr>
              <a:buSzPts val="1100"/>
              <a:buFont typeface="Arial"/>
              <a:buNone/>
            </a:pPr>
            <a:r>
              <a:rPr lang="en-US">
                <a:solidFill>
                  <a:srgbClr val="3F3F3F"/>
                </a:solidFill>
              </a:rPr>
              <a:t>There is a possibility of data loss. This is because of the architecture of Kafka. A ‘Node’ can die and this leads to new ‘Leadership election’. There will be a 6 seconds delay for the system to update new metadata. If the message is sent during these 6 seconds to the system, we might lose the data. </a:t>
            </a:r>
            <a:endParaRPr>
              <a:solidFill>
                <a:srgbClr val="3F3F3F"/>
              </a:solidFill>
            </a:endParaRPr>
          </a:p>
          <a:p>
            <a:pPr indent="0" lvl="0" marL="0" rtl="0">
              <a:lnSpc>
                <a:spcPct val="115000"/>
              </a:lnSpc>
              <a:spcBef>
                <a:spcPts val="0"/>
              </a:spcBef>
              <a:spcAft>
                <a:spcPts val="0"/>
              </a:spcAft>
              <a:buClr>
                <a:schemeClr val="dk1"/>
              </a:buClr>
              <a:buSzPts val="1100"/>
              <a:buFont typeface="Arial"/>
              <a:buNone/>
            </a:pPr>
            <a:r>
              <a:rPr lang="en-US">
                <a:solidFill>
                  <a:srgbClr val="3F3F3F"/>
                </a:solidFill>
              </a:rPr>
              <a:t>Kafka Connect connectors for different applications or data systems are not maintained within Apache Kafka main code base. Although many are available as open source, certified, maintained and supported by a few vendors, many other connectors might be lacking features or might not be kept up-to-date or ready for prime time.</a:t>
            </a:r>
            <a:endParaRPr/>
          </a:p>
          <a:p>
            <a:pPr indent="0" lvl="0" marL="0" rtl="0">
              <a:lnSpc>
                <a:spcPct val="115000"/>
              </a:lnSpc>
              <a:spcBef>
                <a:spcPts val="0"/>
              </a:spcBef>
              <a:spcAft>
                <a:spcPts val="0"/>
              </a:spcAft>
              <a:buClr>
                <a:schemeClr val="dk1"/>
              </a:buClr>
              <a:buSzPts val="1100"/>
              <a:buFont typeface="Arial"/>
              <a:buNone/>
            </a:pPr>
            <a:r>
              <a:rPr lang="en-US" u="sng">
                <a:solidFill>
                  <a:schemeClr val="hlink"/>
                </a:solidFill>
                <a:hlinkClick r:id="rId3"/>
              </a:rPr>
              <a:t>https://gist.github.com/markrendle/26e423b6597685757732</a:t>
            </a:r>
            <a:r>
              <a:rPr lang="en-US"/>
              <a:t>[26]</a:t>
            </a:r>
            <a:endParaRPr/>
          </a:p>
          <a:p>
            <a:pPr indent="0" lvl="0" marL="0">
              <a:spcBef>
                <a:spcPts val="0"/>
              </a:spcBef>
              <a:spcAft>
                <a:spcPts val="0"/>
              </a:spcAft>
              <a:buClr>
                <a:schemeClr val="dk1"/>
              </a:buClr>
              <a:buSzPts val="1100"/>
              <a:buFont typeface="Arial"/>
              <a:buNone/>
            </a:pPr>
            <a:r>
              <a:rPr lang="en-US" u="sng">
                <a:solidFill>
                  <a:schemeClr val="hlink"/>
                </a:solidFill>
                <a:hlinkClick r:id="rId4"/>
              </a:rPr>
              <a:t>https://community.mapr.com/thread/21763-kafka-connect-vs-streamsets-advantages-and-disadvantages</a:t>
            </a:r>
            <a:r>
              <a:rPr lang="en-US"/>
              <a:t>[27]</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
        <p:nvSpPr>
          <p:cNvPr id="900" name="Shape 90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08" name="Shape 90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References: </a:t>
            </a:r>
            <a:r>
              <a:rPr lang="en-US" u="sng">
                <a:solidFill>
                  <a:schemeClr val="hlink"/>
                </a:solidFill>
                <a:hlinkClick r:id="rId2"/>
              </a:rPr>
              <a:t>https://www.pmi.org/learning/library/mitigating-risk-project-negotiations-preplanning-469</a:t>
            </a:r>
            <a:r>
              <a:rPr lang="en-US"/>
              <a:t> [28]</a:t>
            </a:r>
            <a:endParaRPr/>
          </a:p>
          <a:p>
            <a:pPr indent="0" lvl="0" marL="457200">
              <a:spcBef>
                <a:spcPts val="0"/>
              </a:spcBef>
              <a:spcAft>
                <a:spcPts val="0"/>
              </a:spcAft>
              <a:buNone/>
            </a:pPr>
            <a:r>
              <a:rPr lang="en-US"/>
              <a:t>         </a:t>
            </a:r>
            <a:r>
              <a:rPr lang="en-US" u="sng">
                <a:solidFill>
                  <a:schemeClr val="hlink"/>
                </a:solidFill>
                <a:hlinkClick r:id="rId3"/>
              </a:rPr>
              <a:t>https://bizfluent.com/about-6311682-mitigation-plan-project-managing-.html</a:t>
            </a:r>
            <a:r>
              <a:rPr lang="en-US"/>
              <a:t>[29]</a:t>
            </a:r>
            <a:endParaRPr/>
          </a:p>
          <a:p>
            <a:pPr indent="0" lvl="0" marL="0" rtl="0">
              <a:spcBef>
                <a:spcPts val="0"/>
              </a:spcBef>
              <a:spcAft>
                <a:spcPts val="0"/>
              </a:spcAft>
              <a:buNone/>
            </a:pPr>
            <a:r>
              <a:t/>
            </a:r>
            <a:endParaRPr/>
          </a:p>
        </p:txBody>
      </p:sp>
      <p:sp>
        <p:nvSpPr>
          <p:cNvPr id="909" name="Shape 909"/>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Shape 91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17" name="Shape 91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Reference: </a:t>
            </a:r>
            <a:r>
              <a:rPr lang="en-US" u="sng">
                <a:solidFill>
                  <a:schemeClr val="hlink"/>
                </a:solidFill>
                <a:hlinkClick r:id="rId2"/>
              </a:rPr>
              <a:t>https://www.pmi.org/learning/library/mitigating-risk-project-negotiations-preplanning-469</a:t>
            </a:r>
            <a:r>
              <a:rPr lang="en-US"/>
              <a:t> [30]</a:t>
            </a:r>
            <a:endParaRPr/>
          </a:p>
        </p:txBody>
      </p:sp>
      <p:sp>
        <p:nvSpPr>
          <p:cNvPr id="918" name="Shape 91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u="sng">
                <a:solidFill>
                  <a:schemeClr val="hlink"/>
                </a:solidFill>
                <a:hlinkClick r:id="rId2"/>
              </a:rPr>
              <a:t>https://www.mindtools.com/pages/article/newTMC_08.htm</a:t>
            </a:r>
            <a:r>
              <a:rPr lang="en-US"/>
              <a:t>[33]</a:t>
            </a:r>
            <a:endParaRPr/>
          </a:p>
          <a:p>
            <a:pPr indent="0" lvl="0" marL="0">
              <a:spcBef>
                <a:spcPts val="0"/>
              </a:spcBef>
              <a:spcAft>
                <a:spcPts val="0"/>
              </a:spcAft>
              <a:buNone/>
            </a:pPr>
            <a:r>
              <a:rPr lang="en-US"/>
              <a:t>http://clients1.ibisworld.com/reports/us/industry/default.aspx?entid=1366[32]</a:t>
            </a:r>
            <a:endParaRPr/>
          </a:p>
        </p:txBody>
      </p:sp>
      <p:sp>
        <p:nvSpPr>
          <p:cNvPr id="185" name="Shape 18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Shape 9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26" name="Shape 92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27" name="Shape 92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Shape 9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34" name="Shape 93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35" name="Shape 93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Shape 9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42" name="Shape 94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43" name="Shape 94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Shape 9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49" name="Shape 94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50" name="Shape 95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Shape 9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81" name="Shape 98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82" name="Shape 98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Shape 9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88" name="Shape 98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89" name="Shape 989"/>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94" name="Shape 99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5" name="Shape 99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Shape 10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02" name="Shape 100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03" name="Shape 100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09" name="Shape 100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10" name="Shape 101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Shape 10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16" name="Shape 101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17" name="Shape 101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8" name="Shape 18"/>
        <p:cNvGrpSpPr/>
        <p:nvPr/>
      </p:nvGrpSpPr>
      <p:grpSpPr>
        <a:xfrm>
          <a:off x="0" y="0"/>
          <a:ext cx="0" cy="0"/>
          <a:chOff x="0" y="0"/>
          <a:chExt cx="0" cy="0"/>
        </a:xfrm>
      </p:grpSpPr>
      <p:sp>
        <p:nvSpPr>
          <p:cNvPr id="19" name="Shape 19"/>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Shape 20"/>
          <p:cNvSpPr/>
          <p:nvPr/>
        </p:nvSpPr>
        <p:spPr>
          <a:xfrm>
            <a:off x="1" y="6334316"/>
            <a:ext cx="12192000" cy="6648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Shape 21"/>
          <p:cNvSpPr txBox="1"/>
          <p:nvPr>
            <p:ph type="ctrTitle"/>
          </p:nvPr>
        </p:nvSpPr>
        <p:spPr>
          <a:xfrm>
            <a:off x="1097280" y="758952"/>
            <a:ext cx="10058400" cy="3566160"/>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262626"/>
              </a:buClr>
              <a:buSzPts val="8000"/>
              <a:buFont typeface="Calibri"/>
              <a:buNone/>
              <a:defRPr b="0" i="0" sz="8000" u="none" cap="none" strike="noStrike">
                <a:solidFill>
                  <a:srgbClr val="262626"/>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22" name="Shape 22"/>
          <p:cNvSpPr txBox="1"/>
          <p:nvPr>
            <p:ph idx="1" type="subTitle"/>
          </p:nvPr>
        </p:nvSpPr>
        <p:spPr>
          <a:xfrm>
            <a:off x="1100051" y="4455621"/>
            <a:ext cx="10058400" cy="1143000"/>
          </a:xfrm>
          <a:prstGeom prst="rect">
            <a:avLst/>
          </a:prstGeom>
          <a:noFill/>
          <a:ln>
            <a:noFill/>
          </a:ln>
        </p:spPr>
        <p:txBody>
          <a:bodyPr anchorCtr="0" anchor="t" bIns="91425" lIns="91425" spcFirstLastPara="1" rIns="91425" wrap="square" tIns="91425"/>
          <a:lstStyle>
            <a:lvl1pPr lvl="0" marR="0" rtl="0" algn="l">
              <a:lnSpc>
                <a:spcPct val="90000"/>
              </a:lnSpc>
              <a:spcBef>
                <a:spcPts val="1200"/>
              </a:spcBef>
              <a:spcAft>
                <a:spcPts val="0"/>
              </a:spcAft>
              <a:buClr>
                <a:schemeClr val="accent1"/>
              </a:buClr>
              <a:buSzPts val="2400"/>
              <a:buFont typeface="Calibri"/>
              <a:buNone/>
              <a:defRPr b="0" i="0" sz="2400" u="none" cap="none" strike="noStrike">
                <a:solidFill>
                  <a:schemeClr val="dk2"/>
                </a:solidFill>
                <a:latin typeface="Calibri"/>
                <a:ea typeface="Calibri"/>
                <a:cs typeface="Calibri"/>
                <a:sym typeface="Calibri"/>
              </a:defRPr>
            </a:lvl1pPr>
            <a:lvl2pPr lvl="1" marR="0" rtl="0" algn="ctr">
              <a:lnSpc>
                <a:spcPct val="90000"/>
              </a:lnSpc>
              <a:spcBef>
                <a:spcPts val="2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2pPr>
            <a:lvl3pPr lvl="2" marR="0" rtl="0" algn="ctr">
              <a:lnSpc>
                <a:spcPct val="90000"/>
              </a:lnSpc>
              <a:spcBef>
                <a:spcPts val="4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3pPr>
            <a:lvl4pPr lvl="3" marR="0" rtl="0" algn="ctr">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4pPr>
            <a:lvl5pPr lvl="4" marR="0" rtl="0" algn="ctr">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5pPr>
            <a:lvl6pPr lvl="5" marR="0" rtl="0" algn="ctr">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ctr">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ctr">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ctr">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23" name="Shape 23"/>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4" name="Shape 24"/>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cxnSp>
        <p:nvCxnSpPr>
          <p:cNvPr id="26" name="Shape 2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7" name="Shape 87"/>
        <p:cNvGrpSpPr/>
        <p:nvPr/>
      </p:nvGrpSpPr>
      <p:grpSpPr>
        <a:xfrm>
          <a:off x="0" y="0"/>
          <a:ext cx="0" cy="0"/>
          <a:chOff x="0" y="0"/>
          <a:chExt cx="0" cy="0"/>
        </a:xfrm>
      </p:grpSpPr>
      <p:sp>
        <p:nvSpPr>
          <p:cNvPr id="88" name="Shape 88"/>
          <p:cNvSpPr txBox="1"/>
          <p:nvPr>
            <p:ph type="title"/>
          </p:nvPr>
        </p:nvSpPr>
        <p:spPr>
          <a:xfrm>
            <a:off x="1097280" y="286603"/>
            <a:ext cx="10058400" cy="1450757"/>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89" name="Shape 89"/>
          <p:cNvSpPr txBox="1"/>
          <p:nvPr>
            <p:ph idx="1" type="body"/>
          </p:nvPr>
        </p:nvSpPr>
        <p:spPr>
          <a:xfrm rot="5400000">
            <a:off x="4114800" y="-1171786"/>
            <a:ext cx="4023360" cy="100584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90" name="Shape 90"/>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1" name="Shape 91"/>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2" name="Shape 9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Shape 9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Shape 9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Shape 96"/>
          <p:cNvSpPr txBox="1"/>
          <p:nvPr>
            <p:ph type="title"/>
          </p:nvPr>
        </p:nvSpPr>
        <p:spPr>
          <a:xfrm rot="5400000">
            <a:off x="7159401" y="1977801"/>
            <a:ext cx="5759898" cy="2628900"/>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97" name="Shape 97"/>
          <p:cNvSpPr txBox="1"/>
          <p:nvPr>
            <p:ph idx="1" type="body"/>
          </p:nvPr>
        </p:nvSpPr>
        <p:spPr>
          <a:xfrm rot="5400000">
            <a:off x="1825401" y="-574899"/>
            <a:ext cx="5759898" cy="77343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98" name="Shape 98"/>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9" name="Shape 99"/>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0" name="Shape 10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7" name="Shape 27"/>
        <p:cNvGrpSpPr/>
        <p:nvPr/>
      </p:nvGrpSpPr>
      <p:grpSpPr>
        <a:xfrm>
          <a:off x="0" y="0"/>
          <a:ext cx="0" cy="0"/>
          <a:chOff x="0" y="0"/>
          <a:chExt cx="0" cy="0"/>
        </a:xfrm>
      </p:grpSpPr>
      <p:sp>
        <p:nvSpPr>
          <p:cNvPr id="28" name="Shape 28"/>
          <p:cNvSpPr txBox="1"/>
          <p:nvPr>
            <p:ph type="title"/>
          </p:nvPr>
        </p:nvSpPr>
        <p:spPr>
          <a:xfrm>
            <a:off x="1097280" y="286603"/>
            <a:ext cx="10058400" cy="1450757"/>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29" name="Shape 29"/>
          <p:cNvSpPr txBox="1"/>
          <p:nvPr>
            <p:ph idx="1" type="body"/>
          </p:nvPr>
        </p:nvSpPr>
        <p:spPr>
          <a:xfrm>
            <a:off x="1097280" y="1845734"/>
            <a:ext cx="10058400" cy="402336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30" name="Shape 30"/>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33" name="Shape 33"/>
        <p:cNvGrpSpPr/>
        <p:nvPr/>
      </p:nvGrpSpPr>
      <p:grpSpPr>
        <a:xfrm>
          <a:off x="0" y="0"/>
          <a:ext cx="0" cy="0"/>
          <a:chOff x="0" y="0"/>
          <a:chExt cx="0" cy="0"/>
        </a:xfrm>
      </p:grpSpPr>
      <p:sp>
        <p:nvSpPr>
          <p:cNvPr id="34" name="Shape 3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Shape 3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Shape 36"/>
          <p:cNvSpPr txBox="1"/>
          <p:nvPr>
            <p:ph type="title"/>
          </p:nvPr>
        </p:nvSpPr>
        <p:spPr>
          <a:xfrm>
            <a:off x="1097280" y="758952"/>
            <a:ext cx="10058400" cy="3566160"/>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262626"/>
              </a:buClr>
              <a:buSzPts val="8000"/>
              <a:buFont typeface="Calibri"/>
              <a:buNone/>
              <a:defRPr b="0" i="0" sz="8000" u="none" cap="none" strike="noStrike">
                <a:solidFill>
                  <a:srgbClr val="262626"/>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37" name="Shape 37"/>
          <p:cNvSpPr txBox="1"/>
          <p:nvPr>
            <p:ph idx="1" type="body"/>
          </p:nvPr>
        </p:nvSpPr>
        <p:spPr>
          <a:xfrm>
            <a:off x="1097280" y="4453128"/>
            <a:ext cx="10058400" cy="1143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200"/>
              </a:spcBef>
              <a:spcAft>
                <a:spcPts val="0"/>
              </a:spcAft>
              <a:buClr>
                <a:schemeClr val="accent1"/>
              </a:buClr>
              <a:buSzPts val="2400"/>
              <a:buFont typeface="Calibri"/>
              <a:buNone/>
              <a:defRPr b="0" i="0" sz="2400" u="none" cap="none" strike="noStrike">
                <a:solidFill>
                  <a:schemeClr val="dk2"/>
                </a:solidFill>
                <a:latin typeface="Calibri"/>
                <a:ea typeface="Calibri"/>
                <a:cs typeface="Calibri"/>
                <a:sym typeface="Calibri"/>
              </a:defRPr>
            </a:lvl1pPr>
            <a:lvl2pPr indent="-228600" lvl="1" marL="914400" marR="0" rtl="0" algn="l">
              <a:lnSpc>
                <a:spcPct val="90000"/>
              </a:lnSpc>
              <a:spcBef>
                <a:spcPts val="200"/>
              </a:spcBef>
              <a:spcAft>
                <a:spcPts val="0"/>
              </a:spcAft>
              <a:buClr>
                <a:schemeClr val="accent1"/>
              </a:buClr>
              <a:buSzPts val="1800"/>
              <a:buFont typeface="Calibri"/>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accent1"/>
              </a:buClr>
              <a:buSzPts val="1600"/>
              <a:buFont typeface="Calibri"/>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1"/>
              </a:buClr>
              <a:buSzPts val="1400"/>
              <a:buFont typeface="Calibri"/>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1"/>
              </a:buClr>
              <a:buSzPts val="1400"/>
              <a:buFont typeface="Calibri"/>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accent1"/>
              </a:buClr>
              <a:buSzPts val="1400"/>
              <a:buFont typeface="Calibri"/>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accent1"/>
              </a:buClr>
              <a:buSzPts val="1400"/>
              <a:buFont typeface="Calibri"/>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accent1"/>
              </a:buClr>
              <a:buSzPts val="1400"/>
              <a:buFont typeface="Calibri"/>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400"/>
              </a:spcAft>
              <a:buClr>
                <a:schemeClr val="accent1"/>
              </a:buClr>
              <a:buSzPts val="1400"/>
              <a:buFont typeface="Calibri"/>
              <a:buNone/>
              <a:defRPr b="0" i="0" sz="1400" u="none" cap="none" strike="noStrike">
                <a:solidFill>
                  <a:srgbClr val="888888"/>
                </a:solidFill>
                <a:latin typeface="Calibri"/>
                <a:ea typeface="Calibri"/>
                <a:cs typeface="Calibri"/>
                <a:sym typeface="Calibri"/>
              </a:defRPr>
            </a:lvl9pPr>
          </a:lstStyle>
          <a:p/>
        </p:txBody>
      </p:sp>
      <p:sp>
        <p:nvSpPr>
          <p:cNvPr id="38" name="Shape 38"/>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cxnSp>
        <p:nvCxnSpPr>
          <p:cNvPr id="41" name="Shape 41"/>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2" name="Shape 42"/>
        <p:cNvGrpSpPr/>
        <p:nvPr/>
      </p:nvGrpSpPr>
      <p:grpSpPr>
        <a:xfrm>
          <a:off x="0" y="0"/>
          <a:ext cx="0" cy="0"/>
          <a:chOff x="0" y="0"/>
          <a:chExt cx="0" cy="0"/>
        </a:xfrm>
      </p:grpSpPr>
      <p:sp>
        <p:nvSpPr>
          <p:cNvPr id="43" name="Shape 43"/>
          <p:cNvSpPr txBox="1"/>
          <p:nvPr>
            <p:ph type="title"/>
          </p:nvPr>
        </p:nvSpPr>
        <p:spPr>
          <a:xfrm>
            <a:off x="1097280" y="286603"/>
            <a:ext cx="10058400" cy="1450757"/>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44" name="Shape 44"/>
          <p:cNvSpPr txBox="1"/>
          <p:nvPr>
            <p:ph idx="1" type="body"/>
          </p:nvPr>
        </p:nvSpPr>
        <p:spPr>
          <a:xfrm>
            <a:off x="1097280" y="1845734"/>
            <a:ext cx="4937760" cy="40233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45" name="Shape 45"/>
          <p:cNvSpPr txBox="1"/>
          <p:nvPr>
            <p:ph idx="2" type="body"/>
          </p:nvPr>
        </p:nvSpPr>
        <p:spPr>
          <a:xfrm>
            <a:off x="6217920" y="1845735"/>
            <a:ext cx="4937760" cy="402336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46" name="Shape 46"/>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9" name="Shape 49"/>
        <p:cNvGrpSpPr/>
        <p:nvPr/>
      </p:nvGrpSpPr>
      <p:grpSpPr>
        <a:xfrm>
          <a:off x="0" y="0"/>
          <a:ext cx="0" cy="0"/>
          <a:chOff x="0" y="0"/>
          <a:chExt cx="0" cy="0"/>
        </a:xfrm>
      </p:grpSpPr>
      <p:sp>
        <p:nvSpPr>
          <p:cNvPr id="50" name="Shape 50"/>
          <p:cNvSpPr txBox="1"/>
          <p:nvPr>
            <p:ph type="title"/>
          </p:nvPr>
        </p:nvSpPr>
        <p:spPr>
          <a:xfrm>
            <a:off x="1097280" y="286603"/>
            <a:ext cx="10058400" cy="1450757"/>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51" name="Shape 51"/>
          <p:cNvSpPr txBox="1"/>
          <p:nvPr>
            <p:ph idx="1" type="body"/>
          </p:nvPr>
        </p:nvSpPr>
        <p:spPr>
          <a:xfrm>
            <a:off x="1097280" y="1846052"/>
            <a:ext cx="4937760" cy="736282"/>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200"/>
              </a:spcBef>
              <a:spcAft>
                <a:spcPts val="0"/>
              </a:spcAft>
              <a:buClr>
                <a:schemeClr val="accent1"/>
              </a:buClr>
              <a:buSzPts val="2000"/>
              <a:buFont typeface="Calibri"/>
              <a:buNone/>
              <a:defRPr b="0" i="0" sz="2000" u="none" cap="none" strike="noStrike">
                <a:solidFill>
                  <a:schemeClr val="dk2"/>
                </a:solidFill>
                <a:latin typeface="Calibri"/>
                <a:ea typeface="Calibri"/>
                <a:cs typeface="Calibri"/>
                <a:sym typeface="Calibri"/>
              </a:defRPr>
            </a:lvl1pPr>
            <a:lvl2pPr indent="-228600" lvl="1" marL="914400" marR="0" rtl="0" algn="l">
              <a:lnSpc>
                <a:spcPct val="90000"/>
              </a:lnSpc>
              <a:spcBef>
                <a:spcPts val="200"/>
              </a:spcBef>
              <a:spcAft>
                <a:spcPts val="0"/>
              </a:spcAft>
              <a:buClr>
                <a:schemeClr val="accent1"/>
              </a:buClr>
              <a:buSzPts val="2000"/>
              <a:buFont typeface="Calibri"/>
              <a:buNone/>
              <a:defRPr b="1" i="0" sz="2000" u="none" cap="none" strike="noStrike">
                <a:solidFill>
                  <a:srgbClr val="3F3F3F"/>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accent1"/>
              </a:buClr>
              <a:buSzPts val="1800"/>
              <a:buFont typeface="Calibri"/>
              <a:buNone/>
              <a:defRPr b="1" i="0" sz="1800" u="none" cap="none" strike="noStrike">
                <a:solidFill>
                  <a:srgbClr val="3F3F3F"/>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8pPr>
            <a:lvl9pPr indent="-228600" lvl="8" marL="4114800" marR="0" rtl="0" algn="l">
              <a:lnSpc>
                <a:spcPct val="90000"/>
              </a:lnSpc>
              <a:spcBef>
                <a:spcPts val="400"/>
              </a:spcBef>
              <a:spcAft>
                <a:spcPts val="40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9pPr>
          </a:lstStyle>
          <a:p/>
        </p:txBody>
      </p:sp>
      <p:sp>
        <p:nvSpPr>
          <p:cNvPr id="52" name="Shape 52"/>
          <p:cNvSpPr txBox="1"/>
          <p:nvPr>
            <p:ph idx="2" type="body"/>
          </p:nvPr>
        </p:nvSpPr>
        <p:spPr>
          <a:xfrm>
            <a:off x="1097280" y="2582335"/>
            <a:ext cx="4937760" cy="328676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53" name="Shape 53"/>
          <p:cNvSpPr txBox="1"/>
          <p:nvPr>
            <p:ph idx="3" type="body"/>
          </p:nvPr>
        </p:nvSpPr>
        <p:spPr>
          <a:xfrm>
            <a:off x="6217920" y="1846052"/>
            <a:ext cx="4937760" cy="736282"/>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200"/>
              </a:spcBef>
              <a:spcAft>
                <a:spcPts val="0"/>
              </a:spcAft>
              <a:buClr>
                <a:schemeClr val="accent1"/>
              </a:buClr>
              <a:buSzPts val="2000"/>
              <a:buFont typeface="Calibri"/>
              <a:buNone/>
              <a:defRPr b="0" i="0" sz="2000" u="none" cap="none" strike="noStrike">
                <a:solidFill>
                  <a:schemeClr val="dk2"/>
                </a:solidFill>
                <a:latin typeface="Calibri"/>
                <a:ea typeface="Calibri"/>
                <a:cs typeface="Calibri"/>
                <a:sym typeface="Calibri"/>
              </a:defRPr>
            </a:lvl1pPr>
            <a:lvl2pPr indent="-228600" lvl="1" marL="914400" marR="0" rtl="0" algn="l">
              <a:lnSpc>
                <a:spcPct val="90000"/>
              </a:lnSpc>
              <a:spcBef>
                <a:spcPts val="200"/>
              </a:spcBef>
              <a:spcAft>
                <a:spcPts val="0"/>
              </a:spcAft>
              <a:buClr>
                <a:schemeClr val="accent1"/>
              </a:buClr>
              <a:buSzPts val="2000"/>
              <a:buFont typeface="Calibri"/>
              <a:buNone/>
              <a:defRPr b="1" i="0" sz="2000" u="none" cap="none" strike="noStrike">
                <a:solidFill>
                  <a:srgbClr val="3F3F3F"/>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accent1"/>
              </a:buClr>
              <a:buSzPts val="1800"/>
              <a:buFont typeface="Calibri"/>
              <a:buNone/>
              <a:defRPr b="1" i="0" sz="1800" u="none" cap="none" strike="noStrike">
                <a:solidFill>
                  <a:srgbClr val="3F3F3F"/>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8pPr>
            <a:lvl9pPr indent="-228600" lvl="8" marL="4114800" marR="0" rtl="0" algn="l">
              <a:lnSpc>
                <a:spcPct val="90000"/>
              </a:lnSpc>
              <a:spcBef>
                <a:spcPts val="400"/>
              </a:spcBef>
              <a:spcAft>
                <a:spcPts val="400"/>
              </a:spcAft>
              <a:buClr>
                <a:schemeClr val="accent1"/>
              </a:buClr>
              <a:buSzPts val="1600"/>
              <a:buFont typeface="Calibri"/>
              <a:buNone/>
              <a:defRPr b="1" i="0" sz="1600" u="none" cap="none" strike="noStrike">
                <a:solidFill>
                  <a:srgbClr val="3F3F3F"/>
                </a:solidFill>
                <a:latin typeface="Calibri"/>
                <a:ea typeface="Calibri"/>
                <a:cs typeface="Calibri"/>
                <a:sym typeface="Calibri"/>
              </a:defRPr>
            </a:lvl9pPr>
          </a:lstStyle>
          <a:p/>
        </p:txBody>
      </p:sp>
      <p:sp>
        <p:nvSpPr>
          <p:cNvPr id="54" name="Shape 54"/>
          <p:cNvSpPr txBox="1"/>
          <p:nvPr>
            <p:ph idx="4" type="body"/>
          </p:nvPr>
        </p:nvSpPr>
        <p:spPr>
          <a:xfrm>
            <a:off x="6217920" y="2582334"/>
            <a:ext cx="4937760" cy="328676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55" name="Shape 55"/>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8" name="Shape 58"/>
        <p:cNvGrpSpPr/>
        <p:nvPr/>
      </p:nvGrpSpPr>
      <p:grpSpPr>
        <a:xfrm>
          <a:off x="0" y="0"/>
          <a:ext cx="0" cy="0"/>
          <a:chOff x="0" y="0"/>
          <a:chExt cx="0" cy="0"/>
        </a:xfrm>
      </p:grpSpPr>
      <p:sp>
        <p:nvSpPr>
          <p:cNvPr id="59" name="Shape 59"/>
          <p:cNvSpPr txBox="1"/>
          <p:nvPr>
            <p:ph type="title"/>
          </p:nvPr>
        </p:nvSpPr>
        <p:spPr>
          <a:xfrm>
            <a:off x="1097280" y="286603"/>
            <a:ext cx="10058400" cy="1450757"/>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60" name="Shape 60"/>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2" name="Shape 6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3" name="Shape 63"/>
        <p:cNvGrpSpPr/>
        <p:nvPr/>
      </p:nvGrpSpPr>
      <p:grpSpPr>
        <a:xfrm>
          <a:off x="0" y="0"/>
          <a:ext cx="0" cy="0"/>
          <a:chOff x="0" y="0"/>
          <a:chExt cx="0" cy="0"/>
        </a:xfrm>
      </p:grpSpPr>
      <p:sp>
        <p:nvSpPr>
          <p:cNvPr id="64" name="Shape 6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Shape 6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Shape 66"/>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69" name="Shape 69"/>
        <p:cNvGrpSpPr/>
        <p:nvPr/>
      </p:nvGrpSpPr>
      <p:grpSpPr>
        <a:xfrm>
          <a:off x="0" y="0"/>
          <a:ext cx="0" cy="0"/>
          <a:chOff x="0" y="0"/>
          <a:chExt cx="0" cy="0"/>
        </a:xfrm>
      </p:grpSpPr>
      <p:sp>
        <p:nvSpPr>
          <p:cNvPr id="70" name="Shape 70"/>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Shape 71"/>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Shape 72"/>
          <p:cNvSpPr txBox="1"/>
          <p:nvPr>
            <p:ph type="title"/>
          </p:nvPr>
        </p:nvSpPr>
        <p:spPr>
          <a:xfrm>
            <a:off x="457200" y="594359"/>
            <a:ext cx="3200400" cy="2286000"/>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73" name="Shape 73"/>
          <p:cNvSpPr txBox="1"/>
          <p:nvPr>
            <p:ph idx="1" type="body"/>
          </p:nvPr>
        </p:nvSpPr>
        <p:spPr>
          <a:xfrm>
            <a:off x="4800600" y="731520"/>
            <a:ext cx="6492240" cy="525780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74" name="Shape 74"/>
          <p:cNvSpPr txBox="1"/>
          <p:nvPr>
            <p:ph idx="2" type="body"/>
          </p:nvPr>
        </p:nvSpPr>
        <p:spPr>
          <a:xfrm>
            <a:off x="457200" y="2926080"/>
            <a:ext cx="3200400" cy="3379124"/>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200"/>
              </a:spcBef>
              <a:spcAft>
                <a:spcPts val="0"/>
              </a:spcAft>
              <a:buClr>
                <a:schemeClr val="accent1"/>
              </a:buClr>
              <a:buSzPts val="1500"/>
              <a:buFont typeface="Calibri"/>
              <a:buNone/>
              <a:defRPr b="0" i="0" sz="1500" u="none" cap="none" strike="noStrike">
                <a:solidFill>
                  <a:srgbClr val="FFFFFF"/>
                </a:solidFill>
                <a:latin typeface="Calibri"/>
                <a:ea typeface="Calibri"/>
                <a:cs typeface="Calibri"/>
                <a:sym typeface="Calibri"/>
              </a:defRPr>
            </a:lvl1pPr>
            <a:lvl2pPr indent="-228600" lvl="1" marL="914400" marR="0" rtl="0" algn="l">
              <a:lnSpc>
                <a:spcPct val="90000"/>
              </a:lnSpc>
              <a:spcBef>
                <a:spcPts val="200"/>
              </a:spcBef>
              <a:spcAft>
                <a:spcPts val="0"/>
              </a:spcAft>
              <a:buClr>
                <a:schemeClr val="accent1"/>
              </a:buClr>
              <a:buSzPts val="1200"/>
              <a:buFont typeface="Calibri"/>
              <a:buNone/>
              <a:defRPr b="0" i="0" sz="1200" u="none" cap="none" strike="noStrike">
                <a:solidFill>
                  <a:srgbClr val="3F3F3F"/>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accent1"/>
              </a:buClr>
              <a:buSzPts val="1000"/>
              <a:buFont typeface="Calibri"/>
              <a:buNone/>
              <a:defRPr b="0" i="0" sz="1000" u="none" cap="none" strike="noStrike">
                <a:solidFill>
                  <a:srgbClr val="3F3F3F"/>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8pPr>
            <a:lvl9pPr indent="-228600" lvl="8" marL="4114800" marR="0" rtl="0" algn="l">
              <a:lnSpc>
                <a:spcPct val="90000"/>
              </a:lnSpc>
              <a:spcBef>
                <a:spcPts val="400"/>
              </a:spcBef>
              <a:spcAft>
                <a:spcPts val="40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9pPr>
          </a:lstStyle>
          <a:p/>
        </p:txBody>
      </p:sp>
      <p:sp>
        <p:nvSpPr>
          <p:cNvPr id="75" name="Shape 75"/>
          <p:cNvSpPr txBox="1"/>
          <p:nvPr>
            <p:ph idx="10" type="dt"/>
          </p:nvPr>
        </p:nvSpPr>
        <p:spPr>
          <a:xfrm>
            <a:off x="465512" y="6459785"/>
            <a:ext cx="261851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4800600" y="6459785"/>
            <a:ext cx="4648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Calibri"/>
              <a:buNone/>
              <a:defRPr b="0" i="0" sz="9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050"/>
              <a:buFont typeface="Calibri"/>
              <a:buNone/>
              <a:defRPr b="0" i="0" sz="105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chemeClr val="dk2"/>
              </a:buClr>
              <a:buSzPts val="1050"/>
              <a:buFont typeface="Calibri"/>
              <a:buNone/>
              <a:defRPr b="0" i="0" sz="105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chemeClr val="dk2"/>
              </a:buClr>
              <a:buSzPts val="1050"/>
              <a:buFont typeface="Calibri"/>
              <a:buNone/>
              <a:defRPr b="0" i="0" sz="105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chemeClr val="dk2"/>
              </a:buClr>
              <a:buSzPts val="1050"/>
              <a:buFont typeface="Calibri"/>
              <a:buNone/>
              <a:defRPr b="0" i="0" sz="105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chemeClr val="dk2"/>
              </a:buClr>
              <a:buSzPts val="1050"/>
              <a:buFont typeface="Calibri"/>
              <a:buNone/>
              <a:defRPr b="0" i="0" sz="105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chemeClr val="dk2"/>
              </a:buClr>
              <a:buSzPts val="1050"/>
              <a:buFont typeface="Calibri"/>
              <a:buNone/>
              <a:defRPr b="0" i="0" sz="105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chemeClr val="dk2"/>
              </a:buClr>
              <a:buSzPts val="1050"/>
              <a:buFont typeface="Calibri"/>
              <a:buNone/>
              <a:defRPr b="0" i="0" sz="105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chemeClr val="dk2"/>
              </a:buClr>
              <a:buSzPts val="1050"/>
              <a:buFont typeface="Calibri"/>
              <a:buNone/>
              <a:defRPr b="0" i="0" sz="105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chemeClr val="dk2"/>
              </a:buClr>
              <a:buSzPts val="1050"/>
              <a:buFont typeface="Calibri"/>
              <a:buNone/>
              <a:defRPr b="0" i="0" sz="1050" u="none" cap="none" strike="noStrike">
                <a:solidFill>
                  <a:schemeClr val="dk2"/>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8" name="Shape 78"/>
        <p:cNvGrpSpPr/>
        <p:nvPr/>
      </p:nvGrpSpPr>
      <p:grpSpPr>
        <a:xfrm>
          <a:off x="0" y="0"/>
          <a:ext cx="0" cy="0"/>
          <a:chOff x="0" y="0"/>
          <a:chExt cx="0" cy="0"/>
        </a:xfrm>
      </p:grpSpPr>
      <p:sp>
        <p:nvSpPr>
          <p:cNvPr id="79" name="Shape 79"/>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Shape 8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Shape 81"/>
          <p:cNvSpPr txBox="1"/>
          <p:nvPr>
            <p:ph type="title"/>
          </p:nvPr>
        </p:nvSpPr>
        <p:spPr>
          <a:xfrm>
            <a:off x="1097280" y="5074920"/>
            <a:ext cx="10113645" cy="822960"/>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82" name="Shape 82"/>
          <p:cNvSpPr/>
          <p:nvPr>
            <p:ph idx="2" type="pic"/>
          </p:nvPr>
        </p:nvSpPr>
        <p:spPr>
          <a:xfrm>
            <a:off x="15" y="0"/>
            <a:ext cx="12191985" cy="4915076"/>
          </a:xfrm>
          <a:prstGeom prst="rect">
            <a:avLst/>
          </a:prstGeom>
          <a:solidFill>
            <a:srgbClr val="BECAD4"/>
          </a:solidFill>
          <a:ln>
            <a:noFill/>
          </a:ln>
        </p:spPr>
        <p:txBody>
          <a:bodyPr anchorCtr="0" anchor="t" bIns="91425" lIns="91425" spcFirstLastPara="1" rIns="91425" wrap="square" tIns="91425"/>
          <a:lstStyle>
            <a:lvl1pPr lvl="0" marR="0" rtl="0" algn="l">
              <a:lnSpc>
                <a:spcPct val="90000"/>
              </a:lnSpc>
              <a:spcBef>
                <a:spcPts val="1200"/>
              </a:spcBef>
              <a:spcAft>
                <a:spcPts val="0"/>
              </a:spcAft>
              <a:buClr>
                <a:schemeClr val="accent1"/>
              </a:buClr>
              <a:buSzPts val="3200"/>
              <a:buFont typeface="Calibri"/>
              <a:buNone/>
              <a:defRPr b="0" i="0" sz="3200" u="none" cap="none" strike="noStrike">
                <a:solidFill>
                  <a:srgbClr val="3F3F3F"/>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83" name="Shape 83"/>
          <p:cNvSpPr txBox="1"/>
          <p:nvPr>
            <p:ph idx="1" type="body"/>
          </p:nvPr>
        </p:nvSpPr>
        <p:spPr>
          <a:xfrm>
            <a:off x="1097280" y="5907024"/>
            <a:ext cx="10113264" cy="59436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chemeClr val="accent1"/>
              </a:buClr>
              <a:buSzPts val="1500"/>
              <a:buFont typeface="Calibri"/>
              <a:buNone/>
              <a:defRPr b="0" i="0" sz="1500" u="none" cap="none" strike="noStrike">
                <a:solidFill>
                  <a:srgbClr val="FFFFFF"/>
                </a:solidFill>
                <a:latin typeface="Calibri"/>
                <a:ea typeface="Calibri"/>
                <a:cs typeface="Calibri"/>
                <a:sym typeface="Calibri"/>
              </a:defRPr>
            </a:lvl1pPr>
            <a:lvl2pPr indent="-228600" lvl="1" marL="914400" marR="0" rtl="0" algn="l">
              <a:lnSpc>
                <a:spcPct val="90000"/>
              </a:lnSpc>
              <a:spcBef>
                <a:spcPts val="600"/>
              </a:spcBef>
              <a:spcAft>
                <a:spcPts val="0"/>
              </a:spcAft>
              <a:buClr>
                <a:schemeClr val="accent1"/>
              </a:buClr>
              <a:buSzPts val="1200"/>
              <a:buFont typeface="Calibri"/>
              <a:buNone/>
              <a:defRPr b="0" i="0" sz="1200" u="none" cap="none" strike="noStrike">
                <a:solidFill>
                  <a:srgbClr val="3F3F3F"/>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accent1"/>
              </a:buClr>
              <a:buSzPts val="1000"/>
              <a:buFont typeface="Calibri"/>
              <a:buNone/>
              <a:defRPr b="0" i="0" sz="1000" u="none" cap="none" strike="noStrike">
                <a:solidFill>
                  <a:srgbClr val="3F3F3F"/>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8pPr>
            <a:lvl9pPr indent="-228600" lvl="8" marL="4114800" marR="0" rtl="0" algn="l">
              <a:lnSpc>
                <a:spcPct val="90000"/>
              </a:lnSpc>
              <a:spcBef>
                <a:spcPts val="400"/>
              </a:spcBef>
              <a:spcAft>
                <a:spcPts val="400"/>
              </a:spcAft>
              <a:buClr>
                <a:schemeClr val="accent1"/>
              </a:buClr>
              <a:buSzPts val="900"/>
              <a:buFont typeface="Calibri"/>
              <a:buNone/>
              <a:defRPr b="0" i="0" sz="900" u="none" cap="none" strike="noStrike">
                <a:solidFill>
                  <a:srgbClr val="3F3F3F"/>
                </a:solidFill>
                <a:latin typeface="Calibri"/>
                <a:ea typeface="Calibri"/>
                <a:cs typeface="Calibri"/>
                <a:sym typeface="Calibri"/>
              </a:defRPr>
            </a:lvl9pPr>
          </a:lstStyle>
          <a:p/>
        </p:txBody>
      </p:sp>
      <p:sp>
        <p:nvSpPr>
          <p:cNvPr id="84" name="Shape 84"/>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5" name="Shape 85"/>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Shape 12"/>
          <p:cNvSpPr txBox="1"/>
          <p:nvPr>
            <p:ph type="title"/>
          </p:nvPr>
        </p:nvSpPr>
        <p:spPr>
          <a:xfrm>
            <a:off x="1097280" y="286603"/>
            <a:ext cx="10058400" cy="1450757"/>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p:txBody>
      </p:sp>
      <p:sp>
        <p:nvSpPr>
          <p:cNvPr id="13" name="Shape 13"/>
          <p:cNvSpPr txBox="1"/>
          <p:nvPr>
            <p:ph idx="1" type="body"/>
          </p:nvPr>
        </p:nvSpPr>
        <p:spPr>
          <a:xfrm>
            <a:off x="1097280" y="1845734"/>
            <a:ext cx="10058400" cy="4023360"/>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Shape 14"/>
          <p:cNvSpPr txBox="1"/>
          <p:nvPr>
            <p:ph idx="10" type="dt"/>
          </p:nvPr>
        </p:nvSpPr>
        <p:spPr>
          <a:xfrm>
            <a:off x="1097280" y="6459785"/>
            <a:ext cx="2472271"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3686185" y="6459785"/>
            <a:ext cx="4822804"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Calibri"/>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cxnSp>
        <p:nvCxnSpPr>
          <p:cNvPr id="17" name="Shape 17"/>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3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kafka.apache.org/" TargetMode="External"/><Relationship Id="rId4" Type="http://schemas.openxmlformats.org/officeDocument/2006/relationships/hyperlink" Target="https://www.confluent.io/blog/the-future-of-etl-isnt-what-it-used-to-be/" TargetMode="External"/><Relationship Id="rId11" Type="http://schemas.openxmlformats.org/officeDocument/2006/relationships/image" Target="../media/image1.png"/><Relationship Id="rId10" Type="http://schemas.openxmlformats.org/officeDocument/2006/relationships/hyperlink" Target="http://blog.syncsort.com/2016/05/big-data/4-benefits-of-using-apache-kafka-in-lieu-of-amqp-or-jms/" TargetMode="External"/><Relationship Id="rId9" Type="http://schemas.openxmlformats.org/officeDocument/2006/relationships/hyperlink" Target="https://kafka.apache.org/uses" TargetMode="External"/><Relationship Id="rId5" Type="http://schemas.openxmlformats.org/officeDocument/2006/relationships/hyperlink" Target="https://www.confluent.io/press-release/survey-apache-kafka-users-highlights-impact-streaming-data-global-businesses/" TargetMode="External"/><Relationship Id="rId6" Type="http://schemas.openxmlformats.org/officeDocument/2006/relationships/hyperlink" Target="https://www.confluent.io/blog/real-time-financial-alerts-rabobank-apache-kafkas-streams-api/" TargetMode="External"/><Relationship Id="rId7" Type="http://schemas.openxmlformats.org/officeDocument/2006/relationships/hyperlink" Target="https://www.slideshare.net/ConfluentInc/building-microservices-with-apache-kafka" TargetMode="External"/><Relationship Id="rId8" Type="http://schemas.openxmlformats.org/officeDocument/2006/relationships/hyperlink" Target="https://en.wikipedia.org/wiki/Apache_Kafka" TargetMode="External"/></Relationships>
</file>

<file path=ppt/slides/_rels/slide104.xml.rels><?xml version="1.0" encoding="UTF-8" standalone="yes"?><Relationships xmlns="http://schemas.openxmlformats.org/package/2006/relationships"><Relationship Id="rId11" Type="http://schemas.openxmlformats.org/officeDocument/2006/relationships/hyperlink" Target="https://en.wikipedia.org/wiki/Committer" TargetMode="External"/><Relationship Id="rId10" Type="http://schemas.openxmlformats.org/officeDocument/2006/relationships/hyperlink" Target="https://kafka.apache.org/committers" TargetMode="External"/><Relationship Id="rId13" Type="http://schemas.openxmlformats.org/officeDocument/2006/relationships/hyperlink" Target="https://github.com/apache/kafka/commits/trunk" TargetMode="External"/><Relationship Id="rId12" Type="http://schemas.openxmlformats.org/officeDocument/2006/relationships/hyperlink" Target="https://kafka.apache.org/committers" TargetMode="External"/><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en.wikipedia.org/wiki/Extreme_programming_practices#Planning_game" TargetMode="External"/><Relationship Id="rId4" Type="http://schemas.openxmlformats.org/officeDocument/2006/relationships/hyperlink" Target="https://kafka.apache.org/" TargetMode="External"/><Relationship Id="rId9" Type="http://schemas.openxmlformats.org/officeDocument/2006/relationships/hyperlink" Target="https://en.wikipedia.org/wiki/Committer" TargetMode="External"/><Relationship Id="rId15" Type="http://schemas.openxmlformats.org/officeDocument/2006/relationships/hyperlink" Target="https://www.confluent.io/blog/introducing-kafka-streams-stream-processing-made-simple/" TargetMode="External"/><Relationship Id="rId14" Type="http://schemas.openxmlformats.org/officeDocument/2006/relationships/hyperlink" Target="https://kafka-summit.org/kafka-summit-sf/sponsors/" TargetMode="External"/><Relationship Id="rId16" Type="http://schemas.openxmlformats.org/officeDocument/2006/relationships/image" Target="../media/image1.png"/><Relationship Id="rId5" Type="http://schemas.openxmlformats.org/officeDocument/2006/relationships/hyperlink" Target="https://www.confluent.io/" TargetMode="External"/><Relationship Id="rId6" Type="http://schemas.openxmlformats.org/officeDocument/2006/relationships/hyperlink" Target="https://www.confluent.io/blog/the-future-of-etl-isnt-what-it-used-to-be/" TargetMode="External"/><Relationship Id="rId7" Type="http://schemas.openxmlformats.org/officeDocument/2006/relationships/hyperlink" Target="about:blank" TargetMode="External"/><Relationship Id="rId8" Type="http://schemas.openxmlformats.org/officeDocument/2006/relationships/hyperlink" Target="http://www.apache.org/foundation/thanks.html" TargetMode="External"/></Relationships>
</file>

<file path=ppt/slides/_rels/slide105.xml.rels><?xml version="1.0" encoding="UTF-8" standalone="yes"?><Relationships xmlns="http://schemas.openxmlformats.org/package/2006/relationships"><Relationship Id="rId11" Type="http://schemas.openxmlformats.org/officeDocument/2006/relationships/hyperlink" Target="http://clients1.ibisworld.com/reports/us/industry/default.aspx?entid=1366" TargetMode="External"/><Relationship Id="rId10" Type="http://schemas.openxmlformats.org/officeDocument/2006/relationships/hyperlink" Target="https://www.mindtools.com/pages/article/newTMC_08.htm" TargetMode="External"/><Relationship Id="rId13" Type="http://schemas.openxmlformats.org/officeDocument/2006/relationships/image" Target="../media/image1.png"/><Relationship Id="rId12" Type="http://schemas.openxmlformats.org/officeDocument/2006/relationships/hyperlink" Target="https://www.mindtools.com/pages/article/newTMC_08.htm" TargetMode="External"/><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www.ofnisystems.com/services/validation/user-requirement-specifications/" TargetMode="External"/><Relationship Id="rId4" Type="http://schemas.openxmlformats.org/officeDocument/2006/relationships/hyperlink" Target="https://opentextbc.ca/projectmanagement/chapter/chapter-16-risk-management-planning-project-management/" TargetMode="External"/><Relationship Id="rId9" Type="http://schemas.openxmlformats.org/officeDocument/2006/relationships/hyperlink" Target="https://www.pmi.org/learning/library/mitigating-risk-project-negotiations-preplanning-469" TargetMode="External"/><Relationship Id="rId5" Type="http://schemas.openxmlformats.org/officeDocument/2006/relationships/hyperlink" Target="https://gist.github.com/markrendle/26e423b6597685757732" TargetMode="External"/><Relationship Id="rId6" Type="http://schemas.openxmlformats.org/officeDocument/2006/relationships/hyperlink" Target="https://community.mapr.com/thread/21763-kafka-connect-vs-streamsets-advantages-and-disadvantages" TargetMode="External"/><Relationship Id="rId7" Type="http://schemas.openxmlformats.org/officeDocument/2006/relationships/hyperlink" Target="https://www.pmi.org/learning/library/mitigating-risk-project-negotiations-preplanning-469" TargetMode="External"/><Relationship Id="rId8" Type="http://schemas.openxmlformats.org/officeDocument/2006/relationships/hyperlink" Target="https://bizfluent.com/about-6311682-mitigation-plan-project-managing-.html" TargetMode="External"/></Relationships>
</file>

<file path=ppt/slides/_rels/slide106.xml.rels><?xml version="1.0" encoding="UTF-8" standalone="yes"?><Relationships xmlns="http://schemas.openxmlformats.org/package/2006/relationships"><Relationship Id="rId11" Type="http://schemas.openxmlformats.org/officeDocument/2006/relationships/hyperlink" Target="about:blank" TargetMode="External"/><Relationship Id="rId10" Type="http://schemas.openxmlformats.org/officeDocument/2006/relationships/hyperlink" Target="about:blank" TargetMode="External"/><Relationship Id="rId13" Type="http://schemas.openxmlformats.org/officeDocument/2006/relationships/hyperlink" Target="about:blank" TargetMode="External"/><Relationship Id="rId12" Type="http://schemas.openxmlformats.org/officeDocument/2006/relationships/hyperlink" Target="about:blank" TargetMode="External"/><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www.agilealliance.org/glossary/xp/" TargetMode="External"/><Relationship Id="rId4" Type="http://schemas.openxmlformats.org/officeDocument/2006/relationships/hyperlink" Target="http://csis.pace.edu/~marchese/CS616/Agile/XP/XP_Overview.pdf" TargetMode="External"/><Relationship Id="rId9" Type="http://schemas.openxmlformats.org/officeDocument/2006/relationships/hyperlink" Target="about:blank" TargetMode="External"/><Relationship Id="rId15" Type="http://schemas.openxmlformats.org/officeDocument/2006/relationships/hyperlink" Target="about:blank" TargetMode="External"/><Relationship Id="rId14" Type="http://schemas.openxmlformats.org/officeDocument/2006/relationships/hyperlink" Target="about:blank" TargetMode="External"/><Relationship Id="rId16" Type="http://schemas.openxmlformats.org/officeDocument/2006/relationships/image" Target="../media/image1.png"/><Relationship Id="rId5" Type="http://schemas.openxmlformats.org/officeDocument/2006/relationships/hyperlink" Target="https://kafka.apache.org/contact" TargetMode="External"/><Relationship Id="rId6" Type="http://schemas.openxmlformats.org/officeDocument/2006/relationships/hyperlink" Target="about:blank" TargetMode="External"/><Relationship Id="rId7" Type="http://schemas.openxmlformats.org/officeDocument/2006/relationships/hyperlink" Target="https://en.wikipedia.org/wiki/United_Van_Lines" TargetMode="External"/><Relationship Id="rId8" Type="http://schemas.openxmlformats.org/officeDocument/2006/relationships/hyperlink" Target="https://twomenandatruck.com/"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en.wikipedia.org/wiki/LinkedIn" TargetMode="External"/><Relationship Id="rId4" Type="http://schemas.openxmlformats.org/officeDocument/2006/relationships/image" Target="../media/image11.png"/><Relationship Id="rId5" Type="http://schemas.openxmlformats.org/officeDocument/2006/relationships/hyperlink" Target="https://en.wikipedia.org/wiki/Apache_Kafka" TargetMode="External"/><Relationship Id="rId6" Type="http://schemas.openxmlformats.org/officeDocument/2006/relationships/hyperlink" Target="https://kafka.apache.org/uses" TargetMode="External"/><Relationship Id="rId7" Type="http://schemas.openxmlformats.org/officeDocument/2006/relationships/image" Target="../media/image3.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blog.syncsort.com/2016/05/big-data/4-benefits-of-using-apache-kafka-in-lieu-of-amqp-or-jms/" TargetMode="External"/><Relationship Id="rId4" Type="http://schemas.openxmlformats.org/officeDocument/2006/relationships/hyperlink" Target="http://blog.syncsort.com/2016/05/big-data/4-benefits-of-using-apache-kafka-in-lieu-of-amqp-or-jms/" TargetMode="External"/><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kafka.apache.org/"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hyperlink" Target="https://kafka.apache.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hyperlink" Target="https://www.confluent.io/blog/the-future-of-etl-isnt-what-it-used-to-b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hyperlink" Target="https://prezi.com/mxenutdbqzij/sdec-2012-apache-kafka/" TargetMode="External"/><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hyperlink" Target="https://prezi.com/mxenutdbqzij/sdec-2012-apache-kafk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hyperlink" Target="https://prezi.com/mxenutdbqzij/sdec-2012-apache-kafka/" TargetMode="External"/><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hyperlink" Target="https://prezi.com/mxenutdbqzij/sdec-2012-apache-kafk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docs.confluent.io/current/connect/intro.html" TargetMode="External"/><Relationship Id="rId4" Type="http://schemas.openxmlformats.org/officeDocument/2006/relationships/hyperlink" Target="https://www.confluent.io/blog/stream-data-platform-1/" TargetMode="External"/><Relationship Id="rId5" Type="http://schemas.openxmlformats.org/officeDocument/2006/relationships/hyperlink" Target="https://www.confluent.io/blog/how-to-build-a-scalable-etl-pipeline-with-kafka-connect" TargetMode="External"/><Relationship Id="rId6" Type="http://schemas.openxmlformats.org/officeDocument/2006/relationships/hyperlink" Target="http://kafka.apache.org/" TargetMode="External"/><Relationship Id="rId7" Type="http://schemas.openxmlformats.org/officeDocument/2006/relationships/image" Target="../media/image15.png"/><Relationship Id="rId8"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hyperlink" Target="https://www.confluent.io/blog/the-future-of-etl-isnt-what-it-used-to-be/" TargetMode="External"/><Relationship Id="rId6" Type="http://schemas.openxmlformats.org/officeDocument/2006/relationships/hyperlink" Target="https://www.confluent.io/blog/stream-data-platform-1/" TargetMode="External"/><Relationship Id="rId7" Type="http://schemas.openxmlformats.org/officeDocument/2006/relationships/image" Target="../media/image3.png"/><Relationship Id="rId8"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hyperlink" Target="http://www.apache.org/foundation/thank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hyperlink" Target="https://en.wikipedia.org/wiki/Committer" TargetMode="External"/><Relationship Id="rId8" Type="http://schemas.openxmlformats.org/officeDocument/2006/relationships/hyperlink" Target="https://kafka.apache.org/committer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hyperlink" Target="https://en.wikipedia.org/wiki/Committer" TargetMode="External"/><Relationship Id="rId8" Type="http://schemas.openxmlformats.org/officeDocument/2006/relationships/hyperlink" Target="https://kafka.apache.org/committer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hyperlink" Target="https://github.com/apache/kafka/commits/trun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hyperlink" Target="https://kafka-summit.org/kafka-summit-sf/sponsor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hyperlink" Target="https://www.confluent.io/press-release/survey-apache-kafka-users-highlights-impact-streaming-data-global-business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hyperlink" Target="https://www.confluent.io/blog/real-time-financial-alerts-rabobank-apache-kafkas-streams-api/" TargetMode="External"/><Relationship Id="rId5" Type="http://schemas.openxmlformats.org/officeDocument/2006/relationships/hyperlink" Target="https://www.slideshare.net/ConfluentInc/building-microservices-with-apache-kafk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hyperlink" Target="https://fossbazaar.org/system/files/Open.Source.ROI_.Whitepaper.pdf" TargetMode="External"/><Relationship Id="rId5"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hyperlink" Target="https://www.isixsigma.com/operations/finance/calculating-roi-realize-project-value/" TargetMode="External"/><Relationship Id="rId5"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hyperlink" Target="https://www.isixsigma.com/operations/finance/calculating-roi-realize-project-valu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hyperlink" Target="https://www.isixsigma.com/operations/finance/calculating-roi-realize-project-valu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hyperlink" Target="https://www.isixsigma.com/operations/finance/calculating-roi-realize-project-valu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docs.confluent.io/current/clients/producer.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0.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hyperlink" Target="https://en.wikipedia.org/wiki/Extreme_programming_practices#Planning_gam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hyperlink" Target="https://www.agilealliance.org/glossary/xp/" TargetMode="External"/><Relationship Id="rId5" Type="http://schemas.openxmlformats.org/officeDocument/2006/relationships/hyperlink" Target="http://csis.pace.edu/~marchese/CS616/Agile/XP/XP_Overview.pdf" TargetMode="External"/><Relationship Id="rId6" Type="http://schemas.openxmlformats.org/officeDocument/2006/relationships/hyperlink" Target="https://kafka.apache.org/contac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www.confluent.io/blog/introducing-kafka-streams-stream-processing-made-simple/" TargetMode="External"/><Relationship Id="rId4" Type="http://schemas.openxmlformats.org/officeDocument/2006/relationships/hyperlink" Target="http://www.ofnisystems.com/services/validation/user-requirement-specifications/" TargetMode="External"/><Relationship Id="rId5"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hyperlink" Target="https://en.wikipedia.org/wiki/United_Van_Lines" TargetMode="External"/><Relationship Id="rId5" Type="http://schemas.openxmlformats.org/officeDocument/2006/relationships/image" Target="../media/image6.jpg"/><Relationship Id="rId6" Type="http://schemas.openxmlformats.org/officeDocument/2006/relationships/image" Target="../media/image9.png"/><Relationship Id="rId7" Type="http://schemas.openxmlformats.org/officeDocument/2006/relationships/hyperlink" Target="https://en.wikipedia.org/wiki/U-Haul" TargetMode="External"/><Relationship Id="rId8" Type="http://schemas.openxmlformats.org/officeDocument/2006/relationships/hyperlink" Target="https://twomenandatruck.co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hyperlink" Target="https://opentextbc.ca/projectmanagement/chapter/chapter-16-risk-management-planning-project-managemen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1.png"/><Relationship Id="rId4" Type="http://schemas.openxmlformats.org/officeDocument/2006/relationships/hyperlink" Target="https://gist.github.com/markrendle/26e423b6597685757732" TargetMode="External"/><Relationship Id="rId5" Type="http://schemas.openxmlformats.org/officeDocument/2006/relationships/hyperlink" Target="https://community.mapr.com/thread/21763-kafka-connect-vs-streamsets-advantages-and-disadvantages" TargetMode="External"/><Relationship Id="rId6"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hyperlink" Target="https://www.pmi.org/learning/library/mitigating-risk-project-negotiations-preplanning-469" TargetMode="External"/><Relationship Id="rId5" Type="http://schemas.openxmlformats.org/officeDocument/2006/relationships/hyperlink" Target="https://bizfluent.com/about-6311682-mitigation-plan-project-managing-.ht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hyperlink" Target="https://www.pmi.org/learning/library/mitigating-risk-project-negotiations-preplanning-46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www.mindtools.com/pages/article/newTMC_08.ht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3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ctrTitle"/>
          </p:nvPr>
        </p:nvSpPr>
        <p:spPr>
          <a:xfrm>
            <a:off x="710375" y="230400"/>
            <a:ext cx="9120000" cy="15945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262626"/>
              </a:buClr>
              <a:buSzPts val="7200"/>
              <a:buFont typeface="Calibri"/>
              <a:buNone/>
            </a:pPr>
            <a:r>
              <a:rPr b="1" lang="en-US" sz="7200"/>
              <a:t>OSS </a:t>
            </a:r>
            <a:r>
              <a:rPr b="1" i="0" lang="en-US" sz="7200" u="none" cap="none" strike="noStrike">
                <a:solidFill>
                  <a:srgbClr val="262626"/>
                </a:solidFill>
              </a:rPr>
              <a:t>Movers &amp; Packers</a:t>
            </a:r>
            <a:endParaRPr b="1" i="0" sz="7200" u="none" cap="none" strike="noStrike">
              <a:solidFill>
                <a:srgbClr val="262626"/>
              </a:solidFill>
            </a:endParaRPr>
          </a:p>
          <a:p>
            <a:pPr indent="0" lvl="0" marL="0" marR="0" rtl="0" algn="l">
              <a:lnSpc>
                <a:spcPct val="85000"/>
              </a:lnSpc>
              <a:spcBef>
                <a:spcPts val="0"/>
              </a:spcBef>
              <a:spcAft>
                <a:spcPts val="0"/>
              </a:spcAft>
              <a:buClr>
                <a:srgbClr val="262626"/>
              </a:buClr>
              <a:buSzPts val="7200"/>
              <a:buFont typeface="Calibri"/>
              <a:buNone/>
            </a:pPr>
            <a:r>
              <a:rPr b="0" i="0" lang="en-US" sz="2400" u="none" cap="none" strike="noStrike">
                <a:solidFill>
                  <a:srgbClr val="262626"/>
                </a:solidFill>
                <a:latin typeface="Calibri"/>
                <a:ea typeface="Calibri"/>
                <a:cs typeface="Calibri"/>
                <a:sym typeface="Calibri"/>
              </a:rPr>
              <a:t>                                                                                </a:t>
            </a:r>
            <a:r>
              <a:rPr lang="en-US" sz="2200" u="none" cap="none" strike="noStrike">
                <a:solidFill>
                  <a:srgbClr val="262626"/>
                </a:solidFill>
              </a:rPr>
              <a:t>For all your moving needs</a:t>
            </a:r>
            <a:endParaRPr sz="2200" u="none" cap="none" strike="noStrike">
              <a:solidFill>
                <a:srgbClr val="262626"/>
              </a:solidFill>
            </a:endParaRPr>
          </a:p>
        </p:txBody>
      </p:sp>
      <p:sp>
        <p:nvSpPr>
          <p:cNvPr id="106" name="Shape 106"/>
          <p:cNvSpPr/>
          <p:nvPr/>
        </p:nvSpPr>
        <p:spPr>
          <a:xfrm>
            <a:off x="10279190" y="4481979"/>
            <a:ext cx="1752900" cy="20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Neha Goushal</a:t>
            </a:r>
            <a:endParaRPr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Nikhil Kaushik</a:t>
            </a:r>
            <a:endParaRPr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Nishant Singh</a:t>
            </a:r>
            <a:endParaRPr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Parvathi Varma</a:t>
            </a:r>
            <a:endParaRPr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Priyanka Nirpase</a:t>
            </a:r>
            <a:endParaRPr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Tulika Mishra</a:t>
            </a:r>
            <a:endParaRPr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Shape 107"/>
          <p:cNvSpPr txBox="1"/>
          <p:nvPr/>
        </p:nvSpPr>
        <p:spPr>
          <a:xfrm>
            <a:off x="710375" y="4481975"/>
            <a:ext cx="5987400" cy="75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000"/>
              <a:buFont typeface="Arial Black"/>
              <a:buNone/>
            </a:pPr>
            <a:r>
              <a:rPr b="1" i="0" lang="en-US" sz="2000" u="none" cap="none" strike="noStrike">
                <a:solidFill>
                  <a:srgbClr val="262626"/>
                </a:solidFill>
                <a:latin typeface="Arial Black"/>
                <a:ea typeface="Arial Black"/>
                <a:cs typeface="Arial Black"/>
                <a:sym typeface="Arial Black"/>
              </a:rPr>
              <a:t>      Kafka  inspired data streaming</a:t>
            </a:r>
            <a:endParaRPr b="0" i="0" sz="2000" u="none" cap="none" strike="noStrike">
              <a:solidFill>
                <a:srgbClr val="000000"/>
              </a:solidFill>
              <a:latin typeface="Arial"/>
              <a:ea typeface="Arial"/>
              <a:cs typeface="Arial"/>
              <a:sym typeface="Arial"/>
            </a:endParaRPr>
          </a:p>
        </p:txBody>
      </p:sp>
      <p:pic>
        <p:nvPicPr>
          <p:cNvPr id="108" name="Shape 108"/>
          <p:cNvPicPr preferRelativeResize="0"/>
          <p:nvPr/>
        </p:nvPicPr>
        <p:blipFill rotWithShape="1">
          <a:blip r:embed="rId3">
            <a:alphaModFix/>
          </a:blip>
          <a:srcRect b="0" l="0" r="0" t="0"/>
          <a:stretch/>
        </p:blipFill>
        <p:spPr>
          <a:xfrm>
            <a:off x="959250" y="2749363"/>
            <a:ext cx="4253574" cy="1359275"/>
          </a:xfrm>
          <a:prstGeom prst="rect">
            <a:avLst/>
          </a:prstGeom>
          <a:noFill/>
          <a:ln>
            <a:noFill/>
          </a:ln>
        </p:spPr>
      </p:pic>
      <p:pic>
        <p:nvPicPr>
          <p:cNvPr id="109" name="Shape 109"/>
          <p:cNvPicPr preferRelativeResize="0"/>
          <p:nvPr/>
        </p:nvPicPr>
        <p:blipFill>
          <a:blip r:embed="rId4">
            <a:alphaModFix/>
          </a:blip>
          <a:stretch>
            <a:fillRect/>
          </a:stretch>
        </p:blipFill>
        <p:spPr>
          <a:xfrm>
            <a:off x="2128425" y="4623150"/>
            <a:ext cx="172650" cy="172650"/>
          </a:xfrm>
          <a:prstGeom prst="rect">
            <a:avLst/>
          </a:prstGeom>
          <a:noFill/>
          <a:ln>
            <a:noFill/>
          </a:ln>
        </p:spPr>
      </p:pic>
      <p:pic>
        <p:nvPicPr>
          <p:cNvPr id="110" name="Shape 110"/>
          <p:cNvPicPr preferRelativeResize="0"/>
          <p:nvPr/>
        </p:nvPicPr>
        <p:blipFill>
          <a:blip r:embed="rId5">
            <a:alphaModFix/>
          </a:blip>
          <a:stretch>
            <a:fillRect/>
          </a:stretch>
        </p:blipFill>
        <p:spPr>
          <a:xfrm>
            <a:off x="9830375" y="125250"/>
            <a:ext cx="2201725" cy="2216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Shape 196"/>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197" name="Shape 197"/>
          <p:cNvSpPr txBox="1"/>
          <p:nvPr>
            <p:ph idx="4294967295" type="title"/>
          </p:nvPr>
        </p:nvSpPr>
        <p:spPr>
          <a:xfrm>
            <a:off x="672675" y="192100"/>
            <a:ext cx="2487600" cy="589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1" lang="en-US" sz="3600"/>
              <a:t>SECTION - II</a:t>
            </a:r>
            <a:endParaRPr b="0" i="0" sz="4800" u="none" cap="none" strike="noStrike">
              <a:solidFill>
                <a:srgbClr val="3F3F3F"/>
              </a:solidFill>
              <a:latin typeface="Calibri"/>
              <a:ea typeface="Calibri"/>
              <a:cs typeface="Calibri"/>
              <a:sym typeface="Calibri"/>
            </a:endParaRPr>
          </a:p>
        </p:txBody>
      </p:sp>
      <p:graphicFrame>
        <p:nvGraphicFramePr>
          <p:cNvPr id="198" name="Shape 198"/>
          <p:cNvGraphicFramePr/>
          <p:nvPr/>
        </p:nvGraphicFramePr>
        <p:xfrm>
          <a:off x="672675" y="967825"/>
          <a:ext cx="3000000" cy="3000000"/>
        </p:xfrm>
        <a:graphic>
          <a:graphicData uri="http://schemas.openxmlformats.org/drawingml/2006/table">
            <a:tbl>
              <a:tblPr>
                <a:noFill/>
                <a:tableStyleId>{95F0DD00-FBB6-4460-9ED0-F71D23F25B78}</a:tableStyleId>
              </a:tblPr>
              <a:tblGrid>
                <a:gridCol w="847175"/>
                <a:gridCol w="7449675"/>
                <a:gridCol w="1532950"/>
              </a:tblGrid>
              <a:tr h="406200">
                <a:tc>
                  <a:txBody>
                    <a:bodyPr>
                      <a:noAutofit/>
                    </a:bodyPr>
                    <a:lstStyle/>
                    <a:p>
                      <a:pPr indent="0" lvl="0" marL="0" rtl="0">
                        <a:spcBef>
                          <a:spcPts val="0"/>
                        </a:spcBef>
                        <a:spcAft>
                          <a:spcPts val="0"/>
                        </a:spcAft>
                        <a:buNone/>
                      </a:pPr>
                      <a:r>
                        <a:rPr b="1" lang="en-US">
                          <a:solidFill>
                            <a:srgbClr val="3F3F3F"/>
                          </a:solidFill>
                          <a:latin typeface="Calibri"/>
                          <a:ea typeface="Calibri"/>
                          <a:cs typeface="Calibri"/>
                          <a:sym typeface="Calibri"/>
                        </a:rPr>
                        <a:t>S.No.</a:t>
                      </a:r>
                      <a:endParaRPr b="1">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a:solidFill>
                            <a:srgbClr val="3F3F3F"/>
                          </a:solidFill>
                          <a:latin typeface="Calibri"/>
                          <a:ea typeface="Calibri"/>
                          <a:cs typeface="Calibri"/>
                          <a:sym typeface="Calibri"/>
                        </a:rPr>
                        <a:t>Topic</a:t>
                      </a:r>
                      <a:endParaRPr b="1">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a:solidFill>
                            <a:srgbClr val="3F3F3F"/>
                          </a:solidFill>
                          <a:latin typeface="Calibri"/>
                          <a:ea typeface="Calibri"/>
                          <a:cs typeface="Calibri"/>
                          <a:sym typeface="Calibri"/>
                        </a:rPr>
                        <a:t>Slide No.</a:t>
                      </a:r>
                      <a:endParaRPr b="1">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Requirement Summary</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11</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2</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Clr>
                          <a:srgbClr val="3F3F3F"/>
                        </a:buClr>
                        <a:buSzPts val="3600"/>
                        <a:buFont typeface="Calibri"/>
                        <a:buNone/>
                      </a:pPr>
                      <a:r>
                        <a:rPr lang="en-US">
                          <a:latin typeface="Calibri"/>
                          <a:ea typeface="Calibri"/>
                          <a:cs typeface="Calibri"/>
                          <a:sym typeface="Calibri"/>
                        </a:rPr>
                        <a:t>Measurements for the problem</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12</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3</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Current System - Technical</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13</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4</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Clr>
                          <a:srgbClr val="3F3F3F"/>
                        </a:buClr>
                        <a:buSzPts val="3600"/>
                        <a:buFont typeface="Calibri"/>
                        <a:buNone/>
                      </a:pPr>
                      <a:r>
                        <a:rPr lang="en-US">
                          <a:latin typeface="Calibri"/>
                          <a:ea typeface="Calibri"/>
                          <a:cs typeface="Calibri"/>
                          <a:sym typeface="Calibri"/>
                        </a:rPr>
                        <a:t>Current System Flow Diagram</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14</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5</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Challenges in Current System</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15</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6</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Clr>
                          <a:srgbClr val="3F3F3F"/>
                        </a:buClr>
                        <a:buSzPts val="3600"/>
                        <a:buFont typeface="Calibri"/>
                        <a:buNone/>
                      </a:pPr>
                      <a:r>
                        <a:rPr lang="en-US">
                          <a:latin typeface="Calibri"/>
                          <a:ea typeface="Calibri"/>
                          <a:cs typeface="Calibri"/>
                          <a:sym typeface="Calibri"/>
                        </a:rPr>
                        <a:t>Proposed System</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16</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7</a:t>
                      </a:r>
                      <a:endParaRPr>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a:latin typeface="Calibri"/>
                          <a:ea typeface="Calibri"/>
                          <a:cs typeface="Calibri"/>
                          <a:sym typeface="Calibri"/>
                        </a:rPr>
                        <a:t>Proposed System Architecture</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17</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8</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Which OSS</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19</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9</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OSS Capabilities</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20</a:t>
                      </a:r>
                      <a:endParaRPr>
                        <a:latin typeface="Calibri"/>
                        <a:ea typeface="Calibri"/>
                        <a:cs typeface="Calibri"/>
                        <a:sym typeface="Calibri"/>
                      </a:endParaRPr>
                    </a:p>
                  </a:txBody>
                  <a:tcPr marT="91425" marB="91425" marR="91425" marL="91425"/>
                </a:tc>
              </a:tr>
              <a:tr h="46485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10</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Clr>
                          <a:srgbClr val="3F3F3F"/>
                        </a:buClr>
                        <a:buSzPts val="4800"/>
                        <a:buFont typeface="Calibri"/>
                        <a:buNone/>
                      </a:pPr>
                      <a:r>
                        <a:rPr lang="en-US">
                          <a:latin typeface="Calibri"/>
                          <a:ea typeface="Calibri"/>
                          <a:cs typeface="Calibri"/>
                          <a:sym typeface="Calibri"/>
                        </a:rPr>
                        <a:t>Kafka Ecosystem</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21</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11</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Clr>
                          <a:srgbClr val="3F3F3F"/>
                        </a:buClr>
                        <a:buSzPts val="4800"/>
                        <a:buFont typeface="Calibri"/>
                        <a:buNone/>
                      </a:pPr>
                      <a:r>
                        <a:rPr lang="en-US">
                          <a:latin typeface="Calibri"/>
                          <a:ea typeface="Calibri"/>
                          <a:cs typeface="Calibri"/>
                          <a:sym typeface="Calibri"/>
                        </a:rPr>
                        <a:t>OSS Ecosystem</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22</a:t>
                      </a:r>
                      <a:endParaRPr>
                        <a:latin typeface="Calibri"/>
                        <a:ea typeface="Calibri"/>
                        <a:cs typeface="Calibri"/>
                        <a:sym typeface="Calibri"/>
                      </a:endParaRPr>
                    </a:p>
                  </a:txBody>
                  <a:tcPr marT="91425" marB="91425" marR="91425" marL="91425"/>
                </a:tc>
              </a:tr>
              <a:tr h="406200">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12</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About Kafka</a:t>
                      </a:r>
                      <a:endParaRPr>
                        <a:latin typeface="Calibri"/>
                        <a:ea typeface="Calibri"/>
                        <a:cs typeface="Calibri"/>
                        <a:sym typeface="Calibri"/>
                      </a:endParaRPr>
                    </a:p>
                  </a:txBody>
                  <a:tcPr marT="91425" marB="91425" marR="91425" marL="91425"/>
                </a:tc>
                <a:tc>
                  <a:txBody>
                    <a:bodyPr>
                      <a:noAutofit/>
                    </a:bodyPr>
                    <a:lstStyle/>
                    <a:p>
                      <a:pPr indent="0" lvl="0" marL="0" rtl="0">
                        <a:lnSpc>
                          <a:spcPct val="100000"/>
                        </a:lnSpc>
                        <a:spcBef>
                          <a:spcPts val="0"/>
                        </a:spcBef>
                        <a:spcAft>
                          <a:spcPts val="0"/>
                        </a:spcAft>
                        <a:buNone/>
                      </a:pPr>
                      <a:r>
                        <a:rPr lang="en-US">
                          <a:latin typeface="Calibri"/>
                          <a:ea typeface="Calibri"/>
                          <a:cs typeface="Calibri"/>
                          <a:sym typeface="Calibri"/>
                        </a:rPr>
                        <a:t>23-35</a:t>
                      </a:r>
                      <a:endParaRPr>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Shape 1025"/>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026" name="Shape 1026"/>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a:spcBef>
                <a:spcPts val="1200"/>
              </a:spcBef>
              <a:spcAft>
                <a:spcPts val="0"/>
              </a:spcAft>
              <a:buNone/>
            </a:pPr>
            <a:r>
              <a:t/>
            </a:r>
            <a:endParaRPr/>
          </a:p>
        </p:txBody>
      </p:sp>
      <p:pic>
        <p:nvPicPr>
          <p:cNvPr id="1027" name="Shape 1027"/>
          <p:cNvPicPr preferRelativeResize="0"/>
          <p:nvPr/>
        </p:nvPicPr>
        <p:blipFill rotWithShape="1">
          <a:blip r:embed="rId3">
            <a:alphaModFix/>
          </a:blip>
          <a:srcRect b="10849" l="0" r="0" t="0"/>
          <a:stretch/>
        </p:blipFill>
        <p:spPr>
          <a:xfrm>
            <a:off x="0" y="286600"/>
            <a:ext cx="12192000" cy="6113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Shape 1033"/>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Conclusion</a:t>
            </a:r>
            <a:endParaRPr sz="3600"/>
          </a:p>
        </p:txBody>
      </p:sp>
      <p:sp>
        <p:nvSpPr>
          <p:cNvPr id="1034" name="Shape 1034"/>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355600" lvl="0" marL="457200" rtl="0">
              <a:lnSpc>
                <a:spcPct val="115000"/>
              </a:lnSpc>
              <a:spcBef>
                <a:spcPts val="1200"/>
              </a:spcBef>
              <a:spcAft>
                <a:spcPts val="0"/>
              </a:spcAft>
              <a:buSzPts val="2000"/>
              <a:buChar char="●"/>
            </a:pPr>
            <a:r>
              <a:rPr lang="en-US"/>
              <a:t>Kafka enhances our business scenario by adding scalability</a:t>
            </a:r>
            <a:endParaRPr/>
          </a:p>
          <a:p>
            <a:pPr indent="-355600" lvl="0" marL="457200" rtl="0">
              <a:lnSpc>
                <a:spcPct val="115000"/>
              </a:lnSpc>
              <a:spcBef>
                <a:spcPts val="0"/>
              </a:spcBef>
              <a:spcAft>
                <a:spcPts val="0"/>
              </a:spcAft>
              <a:buSzPts val="2000"/>
              <a:buChar char="●"/>
            </a:pPr>
            <a:r>
              <a:rPr lang="en-US"/>
              <a:t>Real time updation to customer orders and </a:t>
            </a:r>
            <a:r>
              <a:rPr lang="en-US"/>
              <a:t>inventory will make the process seamless </a:t>
            </a:r>
            <a:r>
              <a:rPr lang="en-US"/>
              <a:t> </a:t>
            </a:r>
            <a:endParaRPr/>
          </a:p>
          <a:p>
            <a:pPr indent="-355600" lvl="0" marL="457200" rtl="0">
              <a:lnSpc>
                <a:spcPct val="115000"/>
              </a:lnSpc>
              <a:spcBef>
                <a:spcPts val="0"/>
              </a:spcBef>
              <a:spcAft>
                <a:spcPts val="0"/>
              </a:spcAft>
              <a:buSzPts val="2000"/>
              <a:buChar char="●"/>
            </a:pPr>
            <a:r>
              <a:rPr lang="en-US"/>
              <a:t>Kafka will </a:t>
            </a:r>
            <a:r>
              <a:rPr lang="en-US"/>
              <a:t>provide</a:t>
            </a:r>
            <a:r>
              <a:rPr lang="en-US"/>
              <a:t> us the </a:t>
            </a:r>
            <a:r>
              <a:rPr lang="en-US"/>
              <a:t>capability</a:t>
            </a:r>
            <a:r>
              <a:rPr lang="en-US"/>
              <a:t> to process data in real time for prescriptive and descriptive analytics </a:t>
            </a:r>
            <a:endParaRPr/>
          </a:p>
          <a:p>
            <a:pPr indent="-355600" lvl="0" marL="457200" rtl="0">
              <a:lnSpc>
                <a:spcPct val="115000"/>
              </a:lnSpc>
              <a:spcBef>
                <a:spcPts val="0"/>
              </a:spcBef>
              <a:spcAft>
                <a:spcPts val="0"/>
              </a:spcAft>
              <a:buSzPts val="2000"/>
              <a:buChar char="●"/>
            </a:pPr>
            <a:r>
              <a:rPr lang="en-US"/>
              <a:t>Successful</a:t>
            </a:r>
            <a:r>
              <a:rPr lang="en-US"/>
              <a:t> </a:t>
            </a:r>
            <a:r>
              <a:rPr lang="en-US"/>
              <a:t>implementation</a:t>
            </a:r>
            <a:r>
              <a:rPr lang="en-US"/>
              <a:t> of this project will result in a clean new </a:t>
            </a:r>
            <a:r>
              <a:rPr lang="en-US"/>
              <a:t>architecture where each entity is isolated and independent </a:t>
            </a:r>
            <a:endParaRPr/>
          </a:p>
          <a:p>
            <a:pPr indent="-355600" lvl="0" marL="457200" rtl="0">
              <a:lnSpc>
                <a:spcPct val="115000"/>
              </a:lnSpc>
              <a:spcBef>
                <a:spcPts val="0"/>
              </a:spcBef>
              <a:spcAft>
                <a:spcPts val="0"/>
              </a:spcAft>
              <a:buSzPts val="2000"/>
              <a:buChar char="●"/>
            </a:pPr>
            <a:r>
              <a:rPr lang="en-US"/>
              <a:t>Backtracking will be easy once the new back end system is up and running </a:t>
            </a:r>
            <a:endParaRPr/>
          </a:p>
          <a:p>
            <a:pPr indent="-355600" lvl="0" marL="457200">
              <a:lnSpc>
                <a:spcPct val="115000"/>
              </a:lnSpc>
              <a:spcBef>
                <a:spcPts val="0"/>
              </a:spcBef>
              <a:spcAft>
                <a:spcPts val="0"/>
              </a:spcAft>
              <a:buSzPts val="2000"/>
              <a:buChar char="●"/>
            </a:pPr>
            <a:r>
              <a:rPr lang="en-US"/>
              <a:t>Ease in scalability</a:t>
            </a:r>
            <a:endParaRPr/>
          </a:p>
        </p:txBody>
      </p:sp>
      <p:pic>
        <p:nvPicPr>
          <p:cNvPr id="1035" name="Shape 1035"/>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Shape 1041"/>
          <p:cNvSpPr txBox="1"/>
          <p:nvPr>
            <p:ph type="title"/>
          </p:nvPr>
        </p:nvSpPr>
        <p:spPr>
          <a:xfrm>
            <a:off x="1066805"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Group</a:t>
            </a:r>
            <a:r>
              <a:rPr b="0" i="0" lang="en-US" sz="48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Learning</a:t>
            </a:r>
            <a:r>
              <a:rPr b="0" i="0" lang="en-US" sz="48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Goals</a:t>
            </a:r>
            <a:endParaRPr b="0" i="0" sz="4800" u="none" cap="none" strike="noStrike">
              <a:solidFill>
                <a:srgbClr val="3F3F3F"/>
              </a:solidFill>
              <a:latin typeface="Calibri"/>
              <a:ea typeface="Calibri"/>
              <a:cs typeface="Calibri"/>
              <a:sym typeface="Calibri"/>
            </a:endParaRPr>
          </a:p>
        </p:txBody>
      </p:sp>
      <p:sp>
        <p:nvSpPr>
          <p:cNvPr id="1042" name="Shape 1042"/>
          <p:cNvSpPr txBox="1"/>
          <p:nvPr>
            <p:ph idx="1" type="body"/>
          </p:nvPr>
        </p:nvSpPr>
        <p:spPr>
          <a:xfrm>
            <a:off x="1066800" y="2004425"/>
            <a:ext cx="10058400" cy="27918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1200"/>
              </a:spcBef>
              <a:spcAft>
                <a:spcPts val="0"/>
              </a:spcAft>
              <a:buClr>
                <a:schemeClr val="accent1"/>
              </a:buClr>
              <a:buSzPts val="2000"/>
              <a:buFont typeface="Calibri"/>
              <a:buChar char="●"/>
            </a:pPr>
            <a:r>
              <a:rPr b="0" i="0" lang="en-US" u="none" cap="none" strike="noStrike">
                <a:solidFill>
                  <a:srgbClr val="3F3F3F"/>
                </a:solidFill>
                <a:latin typeface="Calibri"/>
                <a:ea typeface="Calibri"/>
                <a:cs typeface="Calibri"/>
                <a:sym typeface="Calibri"/>
              </a:rPr>
              <a:t>Learn in depth about the end to end process of undertaking a new project in a company</a:t>
            </a:r>
            <a:endParaRPr b="0" i="0" u="none" cap="none" strike="noStrike">
              <a:solidFill>
                <a:srgbClr val="3F3F3F"/>
              </a:solidFill>
              <a:latin typeface="Calibri"/>
              <a:ea typeface="Calibri"/>
              <a:cs typeface="Calibri"/>
              <a:sym typeface="Calibri"/>
            </a:endParaRPr>
          </a:p>
          <a:p>
            <a:pPr indent="-355600" lvl="0" marL="457200" marR="0" rtl="0" algn="l">
              <a:lnSpc>
                <a:spcPct val="115000"/>
              </a:lnSpc>
              <a:spcBef>
                <a:spcPts val="0"/>
              </a:spcBef>
              <a:spcAft>
                <a:spcPts val="0"/>
              </a:spcAft>
              <a:buClr>
                <a:schemeClr val="accent1"/>
              </a:buClr>
              <a:buSzPts val="2000"/>
              <a:buFont typeface="Calibri"/>
              <a:buChar char="●"/>
            </a:pPr>
            <a:r>
              <a:rPr b="0" i="0" lang="en-US" u="none" cap="none" strike="noStrike">
                <a:solidFill>
                  <a:srgbClr val="3F3F3F"/>
                </a:solidFill>
                <a:latin typeface="Calibri"/>
                <a:ea typeface="Calibri"/>
                <a:cs typeface="Calibri"/>
                <a:sym typeface="Calibri"/>
              </a:rPr>
              <a:t>Project scoping along with feasibility analysis</a:t>
            </a:r>
            <a:endParaRPr b="0" i="0" u="none" cap="none" strike="noStrike">
              <a:solidFill>
                <a:srgbClr val="3F3F3F"/>
              </a:solidFill>
              <a:latin typeface="Calibri"/>
              <a:ea typeface="Calibri"/>
              <a:cs typeface="Calibri"/>
              <a:sym typeface="Calibri"/>
            </a:endParaRPr>
          </a:p>
          <a:p>
            <a:pPr indent="-355600" lvl="0" marL="457200" marR="0" rtl="0" algn="l">
              <a:lnSpc>
                <a:spcPct val="115000"/>
              </a:lnSpc>
              <a:spcBef>
                <a:spcPts val="0"/>
              </a:spcBef>
              <a:spcAft>
                <a:spcPts val="0"/>
              </a:spcAft>
              <a:buClr>
                <a:schemeClr val="accent1"/>
              </a:buClr>
              <a:buSzPts val="2000"/>
              <a:buFont typeface="Calibri"/>
              <a:buChar char="●"/>
            </a:pPr>
            <a:r>
              <a:rPr b="0" i="0" lang="en-US" u="none" cap="none" strike="noStrike">
                <a:solidFill>
                  <a:srgbClr val="3F3F3F"/>
                </a:solidFill>
                <a:latin typeface="Calibri"/>
                <a:ea typeface="Calibri"/>
                <a:cs typeface="Calibri"/>
                <a:sym typeface="Calibri"/>
              </a:rPr>
              <a:t>Simulate a real team in order to learn about working in collaborative manner</a:t>
            </a:r>
            <a:endParaRPr b="0" i="0" u="none" cap="none" strike="noStrike">
              <a:solidFill>
                <a:srgbClr val="3F3F3F"/>
              </a:solidFill>
              <a:latin typeface="Calibri"/>
              <a:ea typeface="Calibri"/>
              <a:cs typeface="Calibri"/>
              <a:sym typeface="Calibri"/>
            </a:endParaRPr>
          </a:p>
          <a:p>
            <a:pPr indent="-355600" lvl="0" marL="457200" marR="0" rtl="0" algn="l">
              <a:lnSpc>
                <a:spcPct val="115000"/>
              </a:lnSpc>
              <a:spcBef>
                <a:spcPts val="0"/>
              </a:spcBef>
              <a:spcAft>
                <a:spcPts val="0"/>
              </a:spcAft>
              <a:buClr>
                <a:schemeClr val="accent1"/>
              </a:buClr>
              <a:buSzPts val="2000"/>
              <a:buFont typeface="Calibri"/>
              <a:buChar char="●"/>
            </a:pPr>
            <a:r>
              <a:rPr b="0" i="0" lang="en-US" u="none" cap="none" strike="noStrike">
                <a:solidFill>
                  <a:srgbClr val="3F3F3F"/>
                </a:solidFill>
                <a:latin typeface="Calibri"/>
                <a:ea typeface="Calibri"/>
                <a:cs typeface="Calibri"/>
                <a:sym typeface="Calibri"/>
              </a:rPr>
              <a:t>Develop resource management and project management skills</a:t>
            </a:r>
            <a:endParaRPr b="0" i="0" u="none" cap="none" strike="noStrike">
              <a:solidFill>
                <a:schemeClr val="dk1"/>
              </a:solidFill>
              <a:latin typeface="Arial"/>
              <a:ea typeface="Arial"/>
              <a:cs typeface="Arial"/>
              <a:sym typeface="Arial"/>
            </a:endParaRPr>
          </a:p>
          <a:p>
            <a:pPr indent="0" lvl="0" marL="0" marR="0" rtl="0" algn="l">
              <a:lnSpc>
                <a:spcPct val="90000"/>
              </a:lnSpc>
              <a:spcBef>
                <a:spcPts val="1200"/>
              </a:spcBef>
              <a:spcAft>
                <a:spcPts val="200"/>
              </a:spcAft>
              <a:buClr>
                <a:schemeClr val="accent1"/>
              </a:buClr>
              <a:buSzPts val="2000"/>
              <a:buFont typeface="Calibri"/>
              <a:buNone/>
            </a:pPr>
            <a:r>
              <a:t/>
            </a:r>
            <a:endParaRPr b="0" i="0" sz="2000" u="none" cap="none" strike="noStrike">
              <a:solidFill>
                <a:srgbClr val="3F3F3F"/>
              </a:solidFill>
              <a:latin typeface="Calibri"/>
              <a:ea typeface="Calibri"/>
              <a:cs typeface="Calibri"/>
              <a:sym typeface="Calibri"/>
            </a:endParaRPr>
          </a:p>
        </p:txBody>
      </p:sp>
      <p:pic>
        <p:nvPicPr>
          <p:cNvPr id="1043" name="Shape 1043"/>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Shape 1049"/>
          <p:cNvSpPr txBox="1"/>
          <p:nvPr>
            <p:ph type="title"/>
          </p:nvPr>
        </p:nvSpPr>
        <p:spPr>
          <a:xfrm>
            <a:off x="1097280" y="125228"/>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References</a:t>
            </a:r>
            <a:endParaRPr b="0" i="0" sz="4800" u="none" cap="none" strike="noStrike">
              <a:solidFill>
                <a:srgbClr val="3F3F3F"/>
              </a:solidFill>
              <a:latin typeface="Calibri"/>
              <a:ea typeface="Calibri"/>
              <a:cs typeface="Calibri"/>
              <a:sym typeface="Calibri"/>
            </a:endParaRPr>
          </a:p>
        </p:txBody>
      </p:sp>
      <p:sp>
        <p:nvSpPr>
          <p:cNvPr id="1050" name="Shape 1050"/>
          <p:cNvSpPr txBox="1"/>
          <p:nvPr>
            <p:ph idx="1" type="body"/>
          </p:nvPr>
        </p:nvSpPr>
        <p:spPr>
          <a:xfrm>
            <a:off x="950650" y="1787300"/>
            <a:ext cx="11164500" cy="4506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US">
                <a:solidFill>
                  <a:srgbClr val="000000"/>
                </a:solidFill>
              </a:rPr>
              <a:t>[1] </a:t>
            </a:r>
            <a:r>
              <a:rPr lang="en-US">
                <a:solidFill>
                  <a:srgbClr val="000000"/>
                </a:solidFill>
                <a:uFill>
                  <a:noFill/>
                </a:uFill>
                <a:hlinkClick r:id="rId3"/>
              </a:rPr>
              <a:t>https://kafka.apache.org/</a:t>
            </a:r>
            <a:endParaRPr>
              <a:solidFill>
                <a:srgbClr val="000000"/>
              </a:solidFill>
            </a:endParaRPr>
          </a:p>
          <a:p>
            <a:pPr indent="0" lvl="0" marL="0" marR="0" rtl="0" algn="l">
              <a:lnSpc>
                <a:spcPct val="115000"/>
              </a:lnSpc>
              <a:spcBef>
                <a:spcPts val="0"/>
              </a:spcBef>
              <a:spcAft>
                <a:spcPts val="0"/>
              </a:spcAft>
              <a:buClr>
                <a:srgbClr val="000000"/>
              </a:buClr>
              <a:buSzPts val="1100"/>
              <a:buFont typeface="Arial"/>
              <a:buNone/>
            </a:pPr>
            <a:r>
              <a:rPr lang="en-US">
                <a:solidFill>
                  <a:srgbClr val="000000"/>
                </a:solidFill>
              </a:rPr>
              <a:t>[2] </a:t>
            </a:r>
            <a:r>
              <a:rPr lang="en-US">
                <a:solidFill>
                  <a:srgbClr val="000000"/>
                </a:solidFill>
                <a:uFill>
                  <a:noFill/>
                </a:uFill>
                <a:hlinkClick r:id="rId4"/>
              </a:rPr>
              <a:t>https://www.confluent.io/blog/the-future-of-etl-isnt-what-it-used-to-be/</a:t>
            </a:r>
            <a:endParaRPr>
              <a:solidFill>
                <a:srgbClr val="000000"/>
              </a:solidFill>
            </a:endParaRPr>
          </a:p>
          <a:p>
            <a:pPr indent="0" lvl="0" marL="0" rtl="0">
              <a:lnSpc>
                <a:spcPct val="115000"/>
              </a:lnSpc>
              <a:spcBef>
                <a:spcPts val="0"/>
              </a:spcBef>
              <a:spcAft>
                <a:spcPts val="0"/>
              </a:spcAft>
              <a:buNone/>
            </a:pPr>
            <a:r>
              <a:rPr lang="en-US">
                <a:solidFill>
                  <a:srgbClr val="000000"/>
                </a:solidFill>
              </a:rPr>
              <a:t>[3]</a:t>
            </a:r>
            <a:r>
              <a:rPr lang="en-US">
                <a:solidFill>
                  <a:srgbClr val="000000"/>
                </a:solidFill>
                <a:uFill>
                  <a:noFill/>
                </a:uFill>
                <a:hlinkClick r:id="rId5"/>
              </a:rPr>
              <a:t>https://www.confluent.io/press-release/survey-apache-kafka-users-highlights-impact-streaming-data-global-businesses/</a:t>
            </a:r>
            <a:endParaRPr>
              <a:solidFill>
                <a:srgbClr val="000000"/>
              </a:solidFill>
            </a:endParaRPr>
          </a:p>
          <a:p>
            <a:pPr indent="0" lvl="0" marL="0" marR="0" rtl="0" algn="l">
              <a:lnSpc>
                <a:spcPct val="115000"/>
              </a:lnSpc>
              <a:spcBef>
                <a:spcPts val="0"/>
              </a:spcBef>
              <a:spcAft>
                <a:spcPts val="0"/>
              </a:spcAft>
              <a:buClr>
                <a:srgbClr val="000000"/>
              </a:buClr>
              <a:buSzPts val="1100"/>
              <a:buFont typeface="Arial"/>
              <a:buNone/>
            </a:pPr>
            <a:r>
              <a:rPr lang="en-US">
                <a:solidFill>
                  <a:srgbClr val="000000"/>
                </a:solidFill>
              </a:rPr>
              <a:t>[4]</a:t>
            </a:r>
            <a:r>
              <a:rPr lang="en-US">
                <a:solidFill>
                  <a:srgbClr val="000000"/>
                </a:solidFill>
                <a:uFill>
                  <a:noFill/>
                </a:uFill>
                <a:hlinkClick r:id="rId6"/>
              </a:rPr>
              <a:t>https://www.confluent.io/blog/real-time-financial-alerts-rabobank-apache-kafkas-streams-api/</a:t>
            </a:r>
            <a:endParaRPr>
              <a:solidFill>
                <a:srgbClr val="000000"/>
              </a:solidFill>
            </a:endParaRPr>
          </a:p>
          <a:p>
            <a:pPr indent="0" lvl="0" marL="0" marR="0" rtl="0" algn="l">
              <a:lnSpc>
                <a:spcPct val="115000"/>
              </a:lnSpc>
              <a:spcBef>
                <a:spcPts val="0"/>
              </a:spcBef>
              <a:spcAft>
                <a:spcPts val="0"/>
              </a:spcAft>
              <a:buClr>
                <a:srgbClr val="000000"/>
              </a:buClr>
              <a:buSzPts val="1100"/>
              <a:buFont typeface="Arial"/>
              <a:buNone/>
            </a:pPr>
            <a:r>
              <a:rPr lang="en-US">
                <a:solidFill>
                  <a:srgbClr val="000000"/>
                </a:solidFill>
              </a:rPr>
              <a:t>[5]</a:t>
            </a:r>
            <a:r>
              <a:rPr lang="en-US">
                <a:solidFill>
                  <a:srgbClr val="000000"/>
                </a:solidFill>
                <a:uFill>
                  <a:noFill/>
                </a:uFill>
                <a:hlinkClick r:id="rId7"/>
              </a:rPr>
              <a:t>https://www.slideshare.net/ConfluentInc/building-microservices-with-apache-kafka</a:t>
            </a:r>
            <a:endParaRPr>
              <a:solidFill>
                <a:srgbClr val="000000"/>
              </a:solidFill>
            </a:endParaRPr>
          </a:p>
          <a:p>
            <a:pPr indent="0" lvl="0" marL="0" marR="0" rtl="0" algn="l">
              <a:lnSpc>
                <a:spcPct val="115000"/>
              </a:lnSpc>
              <a:spcBef>
                <a:spcPts val="0"/>
              </a:spcBef>
              <a:spcAft>
                <a:spcPts val="0"/>
              </a:spcAft>
              <a:buClr>
                <a:srgbClr val="000000"/>
              </a:buClr>
              <a:buSzPts val="1100"/>
              <a:buFont typeface="Arial"/>
              <a:buNone/>
            </a:pPr>
            <a:r>
              <a:rPr lang="en-US">
                <a:solidFill>
                  <a:srgbClr val="000000"/>
                </a:solidFill>
              </a:rPr>
              <a:t>[6]</a:t>
            </a:r>
            <a:r>
              <a:rPr lang="en-US">
                <a:solidFill>
                  <a:srgbClr val="000000"/>
                </a:solidFill>
                <a:uFill>
                  <a:noFill/>
                </a:uFill>
                <a:hlinkClick r:id="rId8"/>
              </a:rPr>
              <a:t>https://en.wikipedia.org/wiki/Apache_Kafka</a:t>
            </a:r>
            <a:endParaRPr>
              <a:solidFill>
                <a:srgbClr val="000000"/>
              </a:solidFill>
            </a:endParaRPr>
          </a:p>
          <a:p>
            <a:pPr indent="0" lvl="0" marL="0" marR="0" rtl="0" algn="l">
              <a:lnSpc>
                <a:spcPct val="115000"/>
              </a:lnSpc>
              <a:spcBef>
                <a:spcPts val="0"/>
              </a:spcBef>
              <a:spcAft>
                <a:spcPts val="0"/>
              </a:spcAft>
              <a:buNone/>
            </a:pPr>
            <a:r>
              <a:rPr lang="en-US">
                <a:solidFill>
                  <a:srgbClr val="000000"/>
                </a:solidFill>
              </a:rPr>
              <a:t>[7]</a:t>
            </a:r>
            <a:r>
              <a:rPr lang="en-US">
                <a:solidFill>
                  <a:srgbClr val="000000"/>
                </a:solidFill>
                <a:uFill>
                  <a:noFill/>
                </a:uFill>
                <a:hlinkClick r:id="rId9"/>
              </a:rPr>
              <a:t>https://kafka.apache.org/uses</a:t>
            </a:r>
            <a:endParaRPr>
              <a:solidFill>
                <a:srgbClr val="000000"/>
              </a:solidFill>
            </a:endParaRPr>
          </a:p>
          <a:p>
            <a:pPr indent="0" lvl="0" marL="0" marR="0" rtl="0" algn="l">
              <a:lnSpc>
                <a:spcPct val="115000"/>
              </a:lnSpc>
              <a:spcBef>
                <a:spcPts val="0"/>
              </a:spcBef>
              <a:spcAft>
                <a:spcPts val="0"/>
              </a:spcAft>
              <a:buNone/>
            </a:pPr>
            <a:r>
              <a:rPr lang="en-US">
                <a:solidFill>
                  <a:srgbClr val="000000"/>
                </a:solidFill>
              </a:rPr>
              <a:t>[8]</a:t>
            </a:r>
            <a:r>
              <a:rPr lang="en-US">
                <a:solidFill>
                  <a:srgbClr val="000000"/>
                </a:solidFill>
                <a:uFill>
                  <a:noFill/>
                </a:uFill>
                <a:hlinkClick r:id="rId10"/>
              </a:rPr>
              <a:t>http://blog.syncsort.com/2016/05/big-data/4-benefits-of-using-apache-kafka-in-lieu-of-amqp-or-jms/</a:t>
            </a:r>
            <a:endParaRPr>
              <a:solidFill>
                <a:srgbClr val="000000"/>
              </a:solidFill>
            </a:endParaRPr>
          </a:p>
          <a:p>
            <a:pPr indent="0" lvl="0" marL="0" rtl="0">
              <a:lnSpc>
                <a:spcPct val="115000"/>
              </a:lnSpc>
              <a:spcBef>
                <a:spcPts val="0"/>
              </a:spcBef>
              <a:spcAft>
                <a:spcPts val="0"/>
              </a:spcAft>
              <a:buNone/>
            </a:pPr>
            <a:r>
              <a:rPr lang="en-US">
                <a:solidFill>
                  <a:srgbClr val="000000"/>
                </a:solidFill>
              </a:rPr>
              <a:t>[9]Software Engineering, A Practitioner’s Approach, Eighth Edition. Roger S. Pressman, Bruce R. Maxim. McGraw-Hill. ISBN 0-07-802212-6. 5.4 EXTREME PROGRAMMING Page 72 </a:t>
            </a:r>
            <a:endParaRPr>
              <a:solidFill>
                <a:srgbClr val="000000"/>
              </a:solidFill>
            </a:endParaRPr>
          </a:p>
          <a:p>
            <a:pPr indent="0" lvl="0" marL="0" rtl="0">
              <a:lnSpc>
                <a:spcPct val="115000"/>
              </a:lnSpc>
              <a:spcBef>
                <a:spcPts val="0"/>
              </a:spcBef>
              <a:spcAft>
                <a:spcPts val="0"/>
              </a:spcAft>
              <a:buClr>
                <a:schemeClr val="lt1"/>
              </a:buClr>
              <a:buSzPts val="1400"/>
              <a:buFont typeface="Arial"/>
              <a:buNone/>
            </a:pPr>
            <a:r>
              <a:rPr lang="en-US">
                <a:solidFill>
                  <a:srgbClr val="000000"/>
                </a:solidFill>
              </a:rPr>
              <a:t>[10]https://cwiki.apache.org/confluence/display/KAFKA/Ecosystem</a:t>
            </a:r>
            <a:endParaRPr>
              <a:solidFill>
                <a:srgbClr val="000000"/>
              </a:solidFill>
            </a:endParaRPr>
          </a:p>
          <a:p>
            <a:pPr indent="0" lvl="0" marL="0" rtl="0">
              <a:lnSpc>
                <a:spcPct val="115000"/>
              </a:lnSpc>
              <a:spcBef>
                <a:spcPts val="0"/>
              </a:spcBef>
              <a:spcAft>
                <a:spcPts val="0"/>
              </a:spcAft>
              <a:buClr>
                <a:srgbClr val="F9F9F8"/>
              </a:buClr>
              <a:buSzPts val="1400"/>
              <a:buFont typeface="Arial"/>
              <a:buNone/>
            </a:pPr>
            <a:r>
              <a:t/>
            </a:r>
            <a:endParaRPr b="0" i="0" u="sng" cap="none" strike="noStrike">
              <a:solidFill>
                <a:srgbClr val="000000"/>
              </a:solidFill>
              <a:latin typeface="Calibri"/>
              <a:ea typeface="Calibri"/>
              <a:cs typeface="Calibri"/>
              <a:sym typeface="Calibri"/>
            </a:endParaRPr>
          </a:p>
        </p:txBody>
      </p:sp>
      <p:pic>
        <p:nvPicPr>
          <p:cNvPr id="1051" name="Shape 1051"/>
          <p:cNvPicPr preferRelativeResize="0"/>
          <p:nvPr/>
        </p:nvPicPr>
        <p:blipFill>
          <a:blip r:embed="rId11">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Shape 1057"/>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References</a:t>
            </a:r>
            <a:endParaRPr b="1" sz="3600"/>
          </a:p>
        </p:txBody>
      </p:sp>
      <p:sp>
        <p:nvSpPr>
          <p:cNvPr id="1058" name="Shape 1058"/>
          <p:cNvSpPr txBox="1"/>
          <p:nvPr>
            <p:ph idx="1" type="body"/>
          </p:nvPr>
        </p:nvSpPr>
        <p:spPr>
          <a:xfrm>
            <a:off x="1097275" y="1737400"/>
            <a:ext cx="11445000" cy="4023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US"/>
              <a:t>[11]</a:t>
            </a:r>
            <a:r>
              <a:rPr lang="en-US">
                <a:uFill>
                  <a:noFill/>
                </a:uFill>
                <a:hlinkClick r:id="rId3"/>
              </a:rPr>
              <a:t>https://en.wikipedia.org/wiki/Extreme_programming_practices#Planning_game</a:t>
            </a:r>
            <a:endParaRPr/>
          </a:p>
          <a:p>
            <a:pPr indent="0" lvl="0" marL="0" rtl="0">
              <a:lnSpc>
                <a:spcPct val="115000"/>
              </a:lnSpc>
              <a:spcBef>
                <a:spcPts val="0"/>
              </a:spcBef>
              <a:spcAft>
                <a:spcPts val="0"/>
              </a:spcAft>
              <a:buClr>
                <a:srgbClr val="F9F9F8"/>
              </a:buClr>
              <a:buSzPts val="1400"/>
              <a:buFont typeface="Arial"/>
              <a:buNone/>
            </a:pPr>
            <a:r>
              <a:rPr lang="en-US"/>
              <a:t>[12]</a:t>
            </a:r>
            <a:r>
              <a:rPr lang="en-US">
                <a:uFill>
                  <a:noFill/>
                </a:uFill>
                <a:hlinkClick r:id="rId4"/>
              </a:rPr>
              <a:t>https://kafka.apache.org/</a:t>
            </a:r>
            <a:r>
              <a:rPr lang="en-US"/>
              <a:t> </a:t>
            </a:r>
            <a:endParaRPr/>
          </a:p>
          <a:p>
            <a:pPr indent="0" lvl="0" marL="0" rtl="0">
              <a:lnSpc>
                <a:spcPct val="115000"/>
              </a:lnSpc>
              <a:spcBef>
                <a:spcPts val="0"/>
              </a:spcBef>
              <a:spcAft>
                <a:spcPts val="0"/>
              </a:spcAft>
              <a:buNone/>
            </a:pPr>
            <a:r>
              <a:rPr lang="en-US"/>
              <a:t>[13]</a:t>
            </a:r>
            <a:r>
              <a:rPr lang="en-US">
                <a:uFill>
                  <a:noFill/>
                </a:uFill>
                <a:hlinkClick r:id="rId5"/>
              </a:rPr>
              <a:t>https://www.confluent.io/</a:t>
            </a:r>
            <a:endParaRPr/>
          </a:p>
          <a:p>
            <a:pPr indent="0" lvl="0" marL="0" marR="0" rtl="0" algn="l">
              <a:lnSpc>
                <a:spcPct val="115000"/>
              </a:lnSpc>
              <a:spcBef>
                <a:spcPts val="0"/>
              </a:spcBef>
              <a:spcAft>
                <a:spcPts val="0"/>
              </a:spcAft>
              <a:buClr>
                <a:srgbClr val="000000"/>
              </a:buClr>
              <a:buSzPts val="1100"/>
              <a:buFont typeface="Arial"/>
              <a:buNone/>
            </a:pPr>
            <a:r>
              <a:rPr lang="en-US"/>
              <a:t>[14]</a:t>
            </a:r>
            <a:r>
              <a:rPr lang="en-US">
                <a:uFill>
                  <a:noFill/>
                </a:uFill>
                <a:hlinkClick r:id="rId6"/>
              </a:rPr>
              <a:t>https://www.confluent.io/blog/the-future-of-etl-isnt-what-it-used-to-be/</a:t>
            </a:r>
            <a:endParaRPr/>
          </a:p>
          <a:p>
            <a:pPr indent="0" lvl="0" marL="0" marR="0" rtl="0" algn="l">
              <a:lnSpc>
                <a:spcPct val="115000"/>
              </a:lnSpc>
              <a:spcBef>
                <a:spcPts val="0"/>
              </a:spcBef>
              <a:spcAft>
                <a:spcPts val="0"/>
              </a:spcAft>
              <a:buNone/>
            </a:pPr>
            <a:r>
              <a:rPr lang="en-US"/>
              <a:t>[15]</a:t>
            </a:r>
            <a:r>
              <a:rPr lang="en-US">
                <a:uFill>
                  <a:noFill/>
                </a:uFill>
                <a:hlinkClick r:id="rId7"/>
              </a:rPr>
              <a:t>https://www.confluent.io/blog/stream-data-platform-1/</a:t>
            </a:r>
            <a:endParaRPr/>
          </a:p>
          <a:p>
            <a:pPr indent="0" lvl="0" marL="0" rtl="0">
              <a:lnSpc>
                <a:spcPct val="115000"/>
              </a:lnSpc>
              <a:spcBef>
                <a:spcPts val="0"/>
              </a:spcBef>
              <a:spcAft>
                <a:spcPts val="0"/>
              </a:spcAft>
              <a:buNone/>
            </a:pPr>
            <a:r>
              <a:rPr lang="en-US"/>
              <a:t>[16]</a:t>
            </a:r>
            <a:r>
              <a:rPr lang="en-US">
                <a:uFill>
                  <a:noFill/>
                </a:uFill>
                <a:hlinkClick r:id="rId8"/>
              </a:rPr>
              <a:t>http://www.apache.org/foundation/thanks.html</a:t>
            </a:r>
            <a:endParaRPr/>
          </a:p>
          <a:p>
            <a:pPr indent="0" lvl="0" marL="0" marR="0" rtl="0" algn="l">
              <a:lnSpc>
                <a:spcPct val="115000"/>
              </a:lnSpc>
              <a:spcBef>
                <a:spcPts val="0"/>
              </a:spcBef>
              <a:spcAft>
                <a:spcPts val="0"/>
              </a:spcAft>
              <a:buClr>
                <a:srgbClr val="000000"/>
              </a:buClr>
              <a:buSzPts val="1100"/>
              <a:buFont typeface="Arial"/>
              <a:buNone/>
            </a:pPr>
            <a:r>
              <a:rPr lang="en-US"/>
              <a:t>[17]</a:t>
            </a:r>
            <a:r>
              <a:rPr lang="en-US">
                <a:uFill>
                  <a:noFill/>
                </a:uFill>
                <a:hlinkClick r:id="rId9"/>
              </a:rPr>
              <a:t>https://en.wikipedia.org/wiki/Committer</a:t>
            </a:r>
            <a:endParaRPr/>
          </a:p>
          <a:p>
            <a:pPr indent="0" lvl="0" marL="0" marR="0" rtl="0" algn="l">
              <a:lnSpc>
                <a:spcPct val="115000"/>
              </a:lnSpc>
              <a:spcBef>
                <a:spcPts val="0"/>
              </a:spcBef>
              <a:spcAft>
                <a:spcPts val="0"/>
              </a:spcAft>
              <a:buNone/>
            </a:pPr>
            <a:r>
              <a:rPr lang="en-US"/>
              <a:t>[18] </a:t>
            </a:r>
            <a:r>
              <a:rPr lang="en-US">
                <a:uFill>
                  <a:noFill/>
                </a:uFill>
                <a:hlinkClick r:id="rId10"/>
              </a:rPr>
              <a:t>https://kafka.apache.org/committers</a:t>
            </a:r>
            <a:endParaRPr/>
          </a:p>
          <a:p>
            <a:pPr indent="0" lvl="0" marL="0" rtl="0">
              <a:lnSpc>
                <a:spcPct val="115000"/>
              </a:lnSpc>
              <a:spcBef>
                <a:spcPts val="0"/>
              </a:spcBef>
              <a:spcAft>
                <a:spcPts val="0"/>
              </a:spcAft>
              <a:buClr>
                <a:srgbClr val="222222"/>
              </a:buClr>
              <a:buSzPts val="1400"/>
              <a:buFont typeface="Roboto"/>
              <a:buNone/>
            </a:pPr>
            <a:r>
              <a:rPr lang="en-US"/>
              <a:t>[19]</a:t>
            </a:r>
            <a:r>
              <a:rPr lang="en-US">
                <a:uFill>
                  <a:noFill/>
                </a:uFill>
                <a:hlinkClick r:id="rId11"/>
              </a:rPr>
              <a:t>https://en.wikipedia.org/wiki/Committer</a:t>
            </a:r>
            <a:r>
              <a:rPr lang="en-US"/>
              <a:t> </a:t>
            </a:r>
            <a:endParaRPr/>
          </a:p>
          <a:p>
            <a:pPr indent="0" lvl="0" marL="0" rtl="0">
              <a:lnSpc>
                <a:spcPct val="115000"/>
              </a:lnSpc>
              <a:spcBef>
                <a:spcPts val="0"/>
              </a:spcBef>
              <a:spcAft>
                <a:spcPts val="0"/>
              </a:spcAft>
              <a:buNone/>
            </a:pPr>
            <a:r>
              <a:rPr lang="en-US"/>
              <a:t>[20]</a:t>
            </a:r>
            <a:r>
              <a:rPr lang="en-US">
                <a:uFill>
                  <a:noFill/>
                </a:uFill>
                <a:hlinkClick r:id="rId12"/>
              </a:rPr>
              <a:t>https://kafka.apache.org/committers</a:t>
            </a:r>
            <a:r>
              <a:rPr lang="en-US"/>
              <a:t> </a:t>
            </a:r>
            <a:endParaRPr/>
          </a:p>
          <a:p>
            <a:pPr indent="0" lvl="0" marL="0" rtl="0">
              <a:lnSpc>
                <a:spcPct val="115000"/>
              </a:lnSpc>
              <a:spcBef>
                <a:spcPts val="0"/>
              </a:spcBef>
              <a:spcAft>
                <a:spcPts val="0"/>
              </a:spcAft>
              <a:buClr>
                <a:schemeClr val="dk1"/>
              </a:buClr>
              <a:buSzPts val="1100"/>
              <a:buFont typeface="Arial"/>
              <a:buNone/>
            </a:pPr>
            <a:r>
              <a:rPr lang="en-US"/>
              <a:t>[21]</a:t>
            </a:r>
            <a:r>
              <a:rPr lang="en-US">
                <a:uFill>
                  <a:noFill/>
                </a:uFill>
                <a:hlinkClick r:id="rId13"/>
              </a:rPr>
              <a:t>https://github.com/apache/kafka/commits/trunk</a:t>
            </a:r>
            <a:endParaRPr/>
          </a:p>
          <a:p>
            <a:pPr indent="0" lvl="0" marL="0" rtl="0">
              <a:lnSpc>
                <a:spcPct val="115000"/>
              </a:lnSpc>
              <a:spcBef>
                <a:spcPts val="0"/>
              </a:spcBef>
              <a:spcAft>
                <a:spcPts val="0"/>
              </a:spcAft>
              <a:buClr>
                <a:schemeClr val="dk1"/>
              </a:buClr>
              <a:buSzPts val="1100"/>
              <a:buFont typeface="Arial"/>
              <a:buNone/>
            </a:pPr>
            <a:r>
              <a:rPr lang="en-US"/>
              <a:t>[22]</a:t>
            </a:r>
            <a:r>
              <a:rPr lang="en-US">
                <a:uFill>
                  <a:noFill/>
                </a:uFill>
                <a:hlinkClick r:id="rId14"/>
              </a:rPr>
              <a:t>https://kafka-summit.org/kafka-summit-sf/sponsors/</a:t>
            </a:r>
            <a:endParaRPr/>
          </a:p>
          <a:p>
            <a:pPr indent="0" lvl="0" marL="0" rtl="0">
              <a:lnSpc>
                <a:spcPct val="115000"/>
              </a:lnSpc>
              <a:spcBef>
                <a:spcPts val="0"/>
              </a:spcBef>
              <a:spcAft>
                <a:spcPts val="0"/>
              </a:spcAft>
              <a:buClr>
                <a:schemeClr val="dk1"/>
              </a:buClr>
              <a:buSzPts val="1100"/>
              <a:buFont typeface="Arial"/>
              <a:buNone/>
            </a:pPr>
            <a:r>
              <a:rPr lang="en-US"/>
              <a:t>[23]</a:t>
            </a:r>
            <a:r>
              <a:rPr lang="en-US">
                <a:uFill>
                  <a:noFill/>
                </a:uFill>
                <a:hlinkClick r:id="rId15"/>
              </a:rPr>
              <a:t>https://www.confluent.io/blog/introducing-kafka-streams-stream-processing-made-simple</a:t>
            </a:r>
            <a:endParaRPr/>
          </a:p>
          <a:p>
            <a:pPr indent="0" lvl="0" marL="0" rtl="0">
              <a:lnSpc>
                <a:spcPct val="115000"/>
              </a:lnSpc>
              <a:spcBef>
                <a:spcPts val="0"/>
              </a:spcBef>
              <a:spcAft>
                <a:spcPts val="0"/>
              </a:spcAft>
              <a:buNone/>
            </a:pPr>
            <a:r>
              <a:t/>
            </a:r>
            <a:endParaRPr/>
          </a:p>
        </p:txBody>
      </p:sp>
      <p:pic>
        <p:nvPicPr>
          <p:cNvPr id="1059" name="Shape 1059"/>
          <p:cNvPicPr preferRelativeResize="0"/>
          <p:nvPr/>
        </p:nvPicPr>
        <p:blipFill>
          <a:blip r:embed="rId16">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Shape 1065"/>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References</a:t>
            </a:r>
            <a:endParaRPr/>
          </a:p>
        </p:txBody>
      </p:sp>
      <p:sp>
        <p:nvSpPr>
          <p:cNvPr id="1066" name="Shape 1066"/>
          <p:cNvSpPr txBox="1"/>
          <p:nvPr>
            <p:ph idx="1" type="body"/>
          </p:nvPr>
        </p:nvSpPr>
        <p:spPr>
          <a:xfrm>
            <a:off x="1097275" y="1845724"/>
            <a:ext cx="10058400" cy="4394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US"/>
              <a:t>[24]</a:t>
            </a:r>
            <a:r>
              <a:rPr lang="en-US">
                <a:uFill>
                  <a:noFill/>
                </a:uFill>
                <a:hlinkClick r:id="rId3"/>
              </a:rPr>
              <a:t>http://www.ofnisystems.com/services/validation/user-requirement-specifications/</a:t>
            </a:r>
            <a:endParaRPr/>
          </a:p>
          <a:p>
            <a:pPr indent="0" lvl="0" marL="0" rtl="0">
              <a:lnSpc>
                <a:spcPct val="115000"/>
              </a:lnSpc>
              <a:spcBef>
                <a:spcPts val="0"/>
              </a:spcBef>
              <a:spcAft>
                <a:spcPts val="0"/>
              </a:spcAft>
              <a:buClr>
                <a:schemeClr val="dk1"/>
              </a:buClr>
              <a:buSzPts val="1100"/>
              <a:buFont typeface="Arial"/>
              <a:buNone/>
            </a:pPr>
            <a:r>
              <a:rPr lang="en-US"/>
              <a:t>[25]</a:t>
            </a:r>
            <a:r>
              <a:rPr lang="en-US">
                <a:uFill>
                  <a:noFill/>
                </a:uFill>
                <a:hlinkClick r:id="rId4"/>
              </a:rPr>
              <a:t>https://opentextbc.ca/projectmanagement/chapter/chapter-16-risk-management-planning-project-management/</a:t>
            </a:r>
            <a:endParaRPr/>
          </a:p>
          <a:p>
            <a:pPr indent="0" lvl="0" marL="0" rtl="0">
              <a:lnSpc>
                <a:spcPct val="115000"/>
              </a:lnSpc>
              <a:spcBef>
                <a:spcPts val="0"/>
              </a:spcBef>
              <a:spcAft>
                <a:spcPts val="0"/>
              </a:spcAft>
              <a:buClr>
                <a:schemeClr val="dk1"/>
              </a:buClr>
              <a:buSzPts val="1100"/>
              <a:buFont typeface="Arial"/>
              <a:buNone/>
            </a:pPr>
            <a:r>
              <a:rPr lang="en-US"/>
              <a:t>[26]</a:t>
            </a:r>
            <a:r>
              <a:rPr lang="en-US">
                <a:uFill>
                  <a:noFill/>
                </a:uFill>
                <a:hlinkClick r:id="rId5"/>
              </a:rPr>
              <a:t>https://gist.github.com/markrendle/26e423b6597685757732</a:t>
            </a:r>
            <a:endParaRPr/>
          </a:p>
          <a:p>
            <a:pPr indent="0" lvl="0" marL="0" rtl="0">
              <a:lnSpc>
                <a:spcPct val="115000"/>
              </a:lnSpc>
              <a:spcBef>
                <a:spcPts val="0"/>
              </a:spcBef>
              <a:spcAft>
                <a:spcPts val="0"/>
              </a:spcAft>
              <a:buNone/>
            </a:pPr>
            <a:r>
              <a:rPr lang="en-US"/>
              <a:t>[27]</a:t>
            </a:r>
            <a:r>
              <a:rPr lang="en-US">
                <a:uFill>
                  <a:noFill/>
                </a:uFill>
                <a:hlinkClick r:id="rId6"/>
              </a:rPr>
              <a:t>https://community.mapr.com/thread/21763-kafka-connect-vs-streamsets-advantages-and-disadvantages</a:t>
            </a:r>
            <a:endParaRPr/>
          </a:p>
          <a:p>
            <a:pPr indent="0" lvl="0" marL="0" rtl="0">
              <a:lnSpc>
                <a:spcPct val="115000"/>
              </a:lnSpc>
              <a:spcBef>
                <a:spcPts val="0"/>
              </a:spcBef>
              <a:spcAft>
                <a:spcPts val="0"/>
              </a:spcAft>
              <a:buNone/>
            </a:pPr>
            <a:r>
              <a:rPr lang="en-US"/>
              <a:t>[28]</a:t>
            </a:r>
            <a:r>
              <a:rPr lang="en-US">
                <a:uFill>
                  <a:noFill/>
                </a:uFill>
                <a:hlinkClick r:id="rId7"/>
              </a:rPr>
              <a:t>https://www.pmi.org/learning/library/mitigating-risk-project-negotiations-preplanning-469</a:t>
            </a:r>
            <a:r>
              <a:rPr lang="en-US"/>
              <a:t> </a:t>
            </a:r>
            <a:endParaRPr/>
          </a:p>
          <a:p>
            <a:pPr indent="0" lvl="0" marL="0" rtl="0">
              <a:lnSpc>
                <a:spcPct val="115000"/>
              </a:lnSpc>
              <a:spcBef>
                <a:spcPts val="0"/>
              </a:spcBef>
              <a:spcAft>
                <a:spcPts val="0"/>
              </a:spcAft>
              <a:buNone/>
            </a:pPr>
            <a:r>
              <a:rPr lang="en-US"/>
              <a:t>[29] </a:t>
            </a:r>
            <a:r>
              <a:rPr lang="en-US">
                <a:uFill>
                  <a:noFill/>
                </a:uFill>
                <a:hlinkClick r:id="rId8"/>
              </a:rPr>
              <a:t>https://bizfluent.com/about-6311682-mitigation-plan-project-managing</a:t>
            </a:r>
            <a:endParaRPr/>
          </a:p>
          <a:p>
            <a:pPr indent="0" lvl="0" marL="0" rtl="0">
              <a:lnSpc>
                <a:spcPct val="115000"/>
              </a:lnSpc>
              <a:spcBef>
                <a:spcPts val="0"/>
              </a:spcBef>
              <a:spcAft>
                <a:spcPts val="0"/>
              </a:spcAft>
              <a:buClr>
                <a:schemeClr val="dk1"/>
              </a:buClr>
              <a:buSzPts val="1100"/>
              <a:buFont typeface="Arial"/>
              <a:buNone/>
            </a:pPr>
            <a:r>
              <a:rPr lang="en-US"/>
              <a:t>[30]</a:t>
            </a:r>
            <a:r>
              <a:rPr lang="en-US">
                <a:uFill>
                  <a:noFill/>
                </a:uFill>
                <a:hlinkClick r:id="rId9"/>
              </a:rPr>
              <a:t>https://www.pmi.org/learning/library/mitigating-risk-project-negotiations-preplanning-469</a:t>
            </a:r>
            <a:endParaRPr/>
          </a:p>
          <a:p>
            <a:pPr indent="0" lvl="0" marL="0" rtl="0">
              <a:lnSpc>
                <a:spcPct val="115000"/>
              </a:lnSpc>
              <a:spcBef>
                <a:spcPts val="0"/>
              </a:spcBef>
              <a:spcAft>
                <a:spcPts val="0"/>
              </a:spcAft>
              <a:buClr>
                <a:schemeClr val="dk1"/>
              </a:buClr>
              <a:buSzPts val="1100"/>
              <a:buFont typeface="Arial"/>
              <a:buNone/>
            </a:pPr>
            <a:r>
              <a:rPr lang="en-US"/>
              <a:t>[31]</a:t>
            </a:r>
            <a:r>
              <a:rPr lang="en-US">
                <a:uFill>
                  <a:noFill/>
                </a:uFill>
                <a:hlinkClick r:id="rId10"/>
              </a:rPr>
              <a:t>https://www.mindtools.com/pages/article/newTMC_08.htm</a:t>
            </a:r>
            <a:endParaRPr/>
          </a:p>
          <a:p>
            <a:pPr indent="0" lvl="0" marL="0" rtl="0">
              <a:lnSpc>
                <a:spcPct val="100000"/>
              </a:lnSpc>
              <a:spcBef>
                <a:spcPts val="0"/>
              </a:spcBef>
              <a:spcAft>
                <a:spcPts val="0"/>
              </a:spcAft>
              <a:buClr>
                <a:schemeClr val="dk1"/>
              </a:buClr>
              <a:buSzPts val="1100"/>
              <a:buFont typeface="Arial"/>
              <a:buNone/>
            </a:pPr>
            <a:r>
              <a:rPr lang="en-US"/>
              <a:t>[32]</a:t>
            </a:r>
            <a:r>
              <a:rPr lang="en-US">
                <a:uFill>
                  <a:noFill/>
                </a:uFill>
                <a:hlinkClick r:id="rId11"/>
              </a:rPr>
              <a:t>http://clients1.ibisworld.com/reports/us/industry/default.aspx?entid=1366</a:t>
            </a:r>
            <a:endParaRPr/>
          </a:p>
          <a:p>
            <a:pPr indent="0" lvl="0" marL="0" rtl="0">
              <a:lnSpc>
                <a:spcPct val="100000"/>
              </a:lnSpc>
              <a:spcBef>
                <a:spcPts val="0"/>
              </a:spcBef>
              <a:spcAft>
                <a:spcPts val="0"/>
              </a:spcAft>
              <a:buClr>
                <a:schemeClr val="dk1"/>
              </a:buClr>
              <a:buSzPts val="1100"/>
              <a:buFont typeface="Arial"/>
              <a:buNone/>
            </a:pPr>
            <a:r>
              <a:rPr lang="en-US"/>
              <a:t>[33] </a:t>
            </a:r>
            <a:r>
              <a:rPr lang="en-US">
                <a:uFill>
                  <a:noFill/>
                </a:uFill>
                <a:hlinkClick r:id="rId12"/>
              </a:rPr>
              <a:t>https://www.mindtools.com/pages/article/newTMC_08.htm</a:t>
            </a:r>
            <a:endParaRPr sz="1600">
              <a:solidFill>
                <a:srgbClr val="000000"/>
              </a:solidFill>
            </a:endParaRPr>
          </a:p>
        </p:txBody>
      </p:sp>
      <p:pic>
        <p:nvPicPr>
          <p:cNvPr id="1067" name="Shape 1067"/>
          <p:cNvPicPr preferRelativeResize="0"/>
          <p:nvPr/>
        </p:nvPicPr>
        <p:blipFill>
          <a:blip r:embed="rId1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Shape 1073"/>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References</a:t>
            </a:r>
            <a:endParaRPr/>
          </a:p>
        </p:txBody>
      </p:sp>
      <p:sp>
        <p:nvSpPr>
          <p:cNvPr id="1074" name="Shape 1074"/>
          <p:cNvSpPr txBox="1"/>
          <p:nvPr>
            <p:ph idx="1" type="body"/>
          </p:nvPr>
        </p:nvSpPr>
        <p:spPr>
          <a:xfrm>
            <a:off x="1097275" y="1845724"/>
            <a:ext cx="10058400" cy="4394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US"/>
              <a:t>[34] </a:t>
            </a:r>
            <a:r>
              <a:rPr lang="en-US">
                <a:uFill>
                  <a:noFill/>
                </a:uFill>
                <a:hlinkClick r:id="rId3"/>
              </a:rPr>
              <a:t>https://www.agilealliance.org/glossary/xp/</a:t>
            </a:r>
            <a:endParaRPr/>
          </a:p>
          <a:p>
            <a:pPr indent="0" lvl="0" marL="0" rtl="0">
              <a:lnSpc>
                <a:spcPct val="100000"/>
              </a:lnSpc>
              <a:spcBef>
                <a:spcPts val="0"/>
              </a:spcBef>
              <a:spcAft>
                <a:spcPts val="0"/>
              </a:spcAft>
              <a:buClr>
                <a:schemeClr val="dk1"/>
              </a:buClr>
              <a:buSzPts val="1100"/>
              <a:buFont typeface="Arial"/>
              <a:buNone/>
            </a:pPr>
            <a:r>
              <a:rPr lang="en-US"/>
              <a:t>[35] </a:t>
            </a:r>
            <a:r>
              <a:rPr lang="en-US">
                <a:uFill>
                  <a:noFill/>
                </a:uFill>
                <a:hlinkClick r:id="rId4"/>
              </a:rPr>
              <a:t>http://csis.pace.edu/~marchese/CS616/Agile/XP/XP_Overview.pdf</a:t>
            </a:r>
            <a:r>
              <a:rPr lang="en-US"/>
              <a:t> </a:t>
            </a:r>
            <a:endParaRPr/>
          </a:p>
          <a:p>
            <a:pPr indent="0" lvl="0" marL="0" rtl="0">
              <a:lnSpc>
                <a:spcPct val="100000"/>
              </a:lnSpc>
              <a:spcBef>
                <a:spcPts val="0"/>
              </a:spcBef>
              <a:spcAft>
                <a:spcPts val="0"/>
              </a:spcAft>
              <a:buClr>
                <a:schemeClr val="dk1"/>
              </a:buClr>
              <a:buSzPts val="1100"/>
              <a:buFont typeface="Arial"/>
              <a:buNone/>
            </a:pPr>
            <a:r>
              <a:rPr lang="en-US"/>
              <a:t>[36] </a:t>
            </a:r>
            <a:r>
              <a:rPr lang="en-US">
                <a:uFill>
                  <a:noFill/>
                </a:uFill>
                <a:hlinkClick r:id="rId5"/>
              </a:rPr>
              <a:t>https://kafka.apache.org/contact</a:t>
            </a:r>
            <a:endParaRPr/>
          </a:p>
          <a:p>
            <a:pPr indent="0" lvl="0" marL="0" rtl="0">
              <a:lnSpc>
                <a:spcPct val="100000"/>
              </a:lnSpc>
              <a:spcBef>
                <a:spcPts val="0"/>
              </a:spcBef>
              <a:spcAft>
                <a:spcPts val="0"/>
              </a:spcAft>
              <a:buClr>
                <a:schemeClr val="dk1"/>
              </a:buClr>
              <a:buSzPts val="1100"/>
              <a:buFont typeface="Arial"/>
              <a:buNone/>
            </a:pPr>
            <a:r>
              <a:rPr lang="en-US"/>
              <a:t>[37]</a:t>
            </a:r>
            <a:r>
              <a:rPr lang="en-US">
                <a:uFill>
                  <a:noFill/>
                </a:uFill>
                <a:hlinkClick r:id="rId6"/>
              </a:rPr>
              <a:t>https://en.wikipedia.org/wiki/U-Haul</a:t>
            </a:r>
            <a:endParaRPr/>
          </a:p>
          <a:p>
            <a:pPr indent="0" lvl="0" marL="0" rtl="0">
              <a:lnSpc>
                <a:spcPct val="100000"/>
              </a:lnSpc>
              <a:spcBef>
                <a:spcPts val="0"/>
              </a:spcBef>
              <a:spcAft>
                <a:spcPts val="0"/>
              </a:spcAft>
              <a:buClr>
                <a:schemeClr val="dk1"/>
              </a:buClr>
              <a:buSzPts val="1100"/>
              <a:buFont typeface="Arial"/>
              <a:buNone/>
            </a:pPr>
            <a:r>
              <a:rPr lang="en-US"/>
              <a:t>[38]</a:t>
            </a:r>
            <a:r>
              <a:rPr lang="en-US">
                <a:uFill>
                  <a:noFill/>
                </a:uFill>
                <a:hlinkClick r:id="rId7"/>
              </a:rPr>
              <a:t>https://en.wikipedia.org/wiki/United_Van_Lines</a:t>
            </a:r>
            <a:endParaRPr/>
          </a:p>
          <a:p>
            <a:pPr indent="0" lvl="0" marL="0" rtl="0">
              <a:lnSpc>
                <a:spcPct val="100000"/>
              </a:lnSpc>
              <a:spcBef>
                <a:spcPts val="0"/>
              </a:spcBef>
              <a:spcAft>
                <a:spcPts val="0"/>
              </a:spcAft>
              <a:buClr>
                <a:schemeClr val="dk1"/>
              </a:buClr>
              <a:buSzPts val="1100"/>
              <a:buFont typeface="Arial"/>
              <a:buNone/>
            </a:pPr>
            <a:r>
              <a:rPr lang="en-US"/>
              <a:t>[39]</a:t>
            </a:r>
            <a:r>
              <a:rPr lang="en-US">
                <a:uFill>
                  <a:noFill/>
                </a:uFill>
                <a:hlinkClick r:id="rId8"/>
              </a:rPr>
              <a:t>https://twomenandatruck.com/</a:t>
            </a:r>
            <a:endParaRPr sz="1600">
              <a:solidFill>
                <a:schemeClr val="dk1"/>
              </a:solidFill>
            </a:endParaRPr>
          </a:p>
          <a:p>
            <a:pPr indent="0" lvl="0" marL="0" rtl="0">
              <a:lnSpc>
                <a:spcPct val="115000"/>
              </a:lnSpc>
              <a:spcBef>
                <a:spcPts val="0"/>
              </a:spcBef>
              <a:spcAft>
                <a:spcPts val="0"/>
              </a:spcAft>
              <a:buClr>
                <a:schemeClr val="dk1"/>
              </a:buClr>
              <a:buSzPts val="1100"/>
              <a:buFont typeface="Arial"/>
              <a:buNone/>
            </a:pPr>
            <a:r>
              <a:rPr lang="en-US"/>
              <a:t>[40]</a:t>
            </a:r>
            <a:r>
              <a:rPr lang="en-US">
                <a:uFill>
                  <a:noFill/>
                </a:uFill>
                <a:hlinkClick r:id="rId9"/>
              </a:rPr>
              <a:t>https://prezi.com/mxenutdbqzij/sdec-2012-apache-kafka/</a:t>
            </a:r>
            <a:endParaRPr/>
          </a:p>
          <a:p>
            <a:pPr indent="0" lvl="0" marL="0" rtl="0">
              <a:lnSpc>
                <a:spcPct val="115000"/>
              </a:lnSpc>
              <a:spcBef>
                <a:spcPts val="0"/>
              </a:spcBef>
              <a:spcAft>
                <a:spcPts val="0"/>
              </a:spcAft>
              <a:buClr>
                <a:schemeClr val="dk1"/>
              </a:buClr>
              <a:buSzPts val="1100"/>
              <a:buFont typeface="Arial"/>
              <a:buNone/>
            </a:pPr>
            <a:r>
              <a:rPr lang="en-US"/>
              <a:t>[41]</a:t>
            </a:r>
            <a:r>
              <a:rPr lang="en-US">
                <a:uFill>
                  <a:noFill/>
                </a:uFill>
                <a:hlinkClick r:id="rId10"/>
              </a:rPr>
              <a:t>https://prezi.com/mxenutdbqzij/sdec-2012-apache-kafka/</a:t>
            </a:r>
            <a:endParaRPr/>
          </a:p>
          <a:p>
            <a:pPr indent="0" lvl="0" marL="0" rtl="0">
              <a:lnSpc>
                <a:spcPct val="115000"/>
              </a:lnSpc>
              <a:spcBef>
                <a:spcPts val="0"/>
              </a:spcBef>
              <a:spcAft>
                <a:spcPts val="0"/>
              </a:spcAft>
              <a:buClr>
                <a:schemeClr val="dk1"/>
              </a:buClr>
              <a:buSzPts val="1100"/>
              <a:buFont typeface="Arial"/>
              <a:buNone/>
            </a:pPr>
            <a:r>
              <a:rPr lang="en-US"/>
              <a:t>[42]</a:t>
            </a:r>
            <a:r>
              <a:rPr lang="en-US">
                <a:uFill>
                  <a:noFill/>
                </a:uFill>
                <a:hlinkClick r:id="rId11"/>
              </a:rPr>
              <a:t>https://prezi.com/mxenutdbqzij/sdec-2012-apache-kafka/</a:t>
            </a:r>
            <a:endParaRPr/>
          </a:p>
          <a:p>
            <a:pPr indent="0" lvl="0" marL="0" rtl="0">
              <a:lnSpc>
                <a:spcPct val="115000"/>
              </a:lnSpc>
              <a:spcBef>
                <a:spcPts val="0"/>
              </a:spcBef>
              <a:spcAft>
                <a:spcPts val="0"/>
              </a:spcAft>
              <a:buClr>
                <a:schemeClr val="dk1"/>
              </a:buClr>
              <a:buSzPts val="1100"/>
              <a:buFont typeface="Arial"/>
              <a:buNone/>
            </a:pPr>
            <a:r>
              <a:rPr lang="en-US"/>
              <a:t>[43]</a:t>
            </a:r>
            <a:r>
              <a:rPr lang="en-US">
                <a:uFill>
                  <a:noFill/>
                </a:uFill>
                <a:hlinkClick r:id="rId12"/>
              </a:rPr>
              <a:t>https://prezi.com/mxenutdbqzij/sdec-2012-apache-kafka/</a:t>
            </a:r>
            <a:endParaRPr sz="1000">
              <a:solidFill>
                <a:srgbClr val="263238"/>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rPr lang="en-US">
                <a:solidFill>
                  <a:srgbClr val="263238"/>
                </a:solidFill>
              </a:rPr>
              <a:t>[44]</a:t>
            </a:r>
            <a:r>
              <a:rPr lang="en-US">
                <a:solidFill>
                  <a:srgbClr val="263238"/>
                </a:solidFill>
                <a:uFill>
                  <a:noFill/>
                </a:uFill>
                <a:hlinkClick r:id="rId13"/>
              </a:rPr>
              <a:t>https://fossbazaar.org/system/files/Open.Source.ROI_.Whitepaper.pdf</a:t>
            </a:r>
            <a:endParaRPr>
              <a:solidFill>
                <a:srgbClr val="263238"/>
              </a:solidFill>
            </a:endParaRPr>
          </a:p>
          <a:p>
            <a:pPr indent="0" lvl="0" marL="0" rtl="0">
              <a:lnSpc>
                <a:spcPct val="115000"/>
              </a:lnSpc>
              <a:spcBef>
                <a:spcPts val="0"/>
              </a:spcBef>
              <a:spcAft>
                <a:spcPts val="0"/>
              </a:spcAft>
              <a:buClr>
                <a:schemeClr val="dk1"/>
              </a:buClr>
              <a:buSzPts val="1100"/>
              <a:buFont typeface="Arial"/>
              <a:buNone/>
            </a:pPr>
            <a:r>
              <a:rPr lang="en-US">
                <a:solidFill>
                  <a:srgbClr val="263238"/>
                </a:solidFill>
              </a:rPr>
              <a:t>[45]</a:t>
            </a:r>
            <a:r>
              <a:rPr lang="en-US">
                <a:solidFill>
                  <a:srgbClr val="263238"/>
                </a:solidFill>
                <a:uFill>
                  <a:noFill/>
                </a:uFill>
                <a:hlinkClick r:id="rId14"/>
              </a:rPr>
              <a:t>https://www.isixsigma.com/operations/finance/calculating-roi-realize-project-value/</a:t>
            </a:r>
            <a:endParaRPr>
              <a:solidFill>
                <a:srgbClr val="263238"/>
              </a:solidFill>
            </a:endParaRPr>
          </a:p>
          <a:p>
            <a:pPr indent="0" lvl="0" marL="0" rtl="0">
              <a:lnSpc>
                <a:spcPct val="115000"/>
              </a:lnSpc>
              <a:spcBef>
                <a:spcPts val="0"/>
              </a:spcBef>
              <a:spcAft>
                <a:spcPts val="0"/>
              </a:spcAft>
              <a:buClr>
                <a:schemeClr val="dk1"/>
              </a:buClr>
              <a:buSzPts val="1100"/>
              <a:buFont typeface="Arial"/>
              <a:buNone/>
            </a:pPr>
            <a:r>
              <a:rPr lang="en-US">
                <a:solidFill>
                  <a:srgbClr val="263238"/>
                </a:solidFill>
              </a:rPr>
              <a:t>[46]</a:t>
            </a:r>
            <a:r>
              <a:rPr lang="en-US">
                <a:solidFill>
                  <a:srgbClr val="263238"/>
                </a:solidFill>
                <a:uFill>
                  <a:noFill/>
                </a:uFill>
                <a:hlinkClick r:id="rId15"/>
              </a:rPr>
              <a:t>https://docs.confluent.io/current/clients/producer.html</a:t>
            </a:r>
            <a:endParaRPr>
              <a:solidFill>
                <a:srgbClr val="263238"/>
              </a:solidFill>
            </a:endParaRPr>
          </a:p>
        </p:txBody>
      </p:sp>
      <p:pic>
        <p:nvPicPr>
          <p:cNvPr id="1075" name="Shape 1075"/>
          <p:cNvPicPr preferRelativeResize="0"/>
          <p:nvPr/>
        </p:nvPicPr>
        <p:blipFill>
          <a:blip r:embed="rId16">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pic>
        <p:nvPicPr>
          <p:cNvPr id="1081" name="Shape 1081"/>
          <p:cNvPicPr preferRelativeResize="0"/>
          <p:nvPr/>
        </p:nvPicPr>
        <p:blipFill>
          <a:blip r:embed="rId3">
            <a:alphaModFix/>
          </a:blip>
          <a:stretch>
            <a:fillRect/>
          </a:stretch>
        </p:blipFill>
        <p:spPr>
          <a:xfrm>
            <a:off x="4932589" y="2328650"/>
            <a:ext cx="2891675" cy="2911225"/>
          </a:xfrm>
          <a:prstGeom prst="rect">
            <a:avLst/>
          </a:prstGeom>
          <a:noFill/>
          <a:ln>
            <a:noFill/>
          </a:ln>
        </p:spPr>
      </p:pic>
      <p:sp>
        <p:nvSpPr>
          <p:cNvPr id="1082" name="Shape 1082"/>
          <p:cNvSpPr txBox="1"/>
          <p:nvPr/>
        </p:nvSpPr>
        <p:spPr>
          <a:xfrm>
            <a:off x="4243200" y="735875"/>
            <a:ext cx="4071000" cy="82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5400"/>
              <a:t>Thank You !</a:t>
            </a:r>
            <a:endParaRPr sz="5400"/>
          </a:p>
        </p:txBody>
      </p:sp>
      <p:sp>
        <p:nvSpPr>
          <p:cNvPr id="1083" name="Shape 1083"/>
          <p:cNvSpPr txBox="1"/>
          <p:nvPr/>
        </p:nvSpPr>
        <p:spPr>
          <a:xfrm>
            <a:off x="8990100" y="6450000"/>
            <a:ext cx="3259200" cy="40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FFFFFF"/>
                </a:solidFill>
              </a:rPr>
              <a:t>Company </a:t>
            </a:r>
            <a:r>
              <a:rPr lang="en-US">
                <a:solidFill>
                  <a:srgbClr val="FFFFFF"/>
                </a:solidFill>
              </a:rPr>
              <a:t>Logo created by team.</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Requirement</a:t>
            </a:r>
            <a:r>
              <a:rPr lang="en-US"/>
              <a:t> </a:t>
            </a:r>
            <a:r>
              <a:rPr b="1" lang="en-US" sz="3600"/>
              <a:t>Summary</a:t>
            </a:r>
            <a:endParaRPr/>
          </a:p>
        </p:txBody>
      </p:sp>
      <p:sp>
        <p:nvSpPr>
          <p:cNvPr id="205" name="Shape 205"/>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a:lnSpc>
                <a:spcPct val="115000"/>
              </a:lnSpc>
              <a:spcBef>
                <a:spcPts val="1200"/>
              </a:spcBef>
              <a:spcAft>
                <a:spcPts val="0"/>
              </a:spcAft>
              <a:buNone/>
            </a:pPr>
            <a:r>
              <a:rPr b="1" lang="en-US">
                <a:solidFill>
                  <a:srgbClr val="000000"/>
                </a:solidFill>
              </a:rPr>
              <a:t>Current System:</a:t>
            </a:r>
            <a:endParaRPr b="1">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We have a traditional ETL with current Hadoop ecosystem. Data is handled in big batches with no capability to handle real-time data.</a:t>
            </a:r>
            <a:endParaRPr>
              <a:solidFill>
                <a:srgbClr val="000000"/>
              </a:solidFill>
            </a:endParaRPr>
          </a:p>
          <a:p>
            <a:pPr indent="0" lvl="0" marL="0" rtl="0">
              <a:lnSpc>
                <a:spcPct val="115000"/>
              </a:lnSpc>
              <a:spcBef>
                <a:spcPts val="0"/>
              </a:spcBef>
              <a:spcAft>
                <a:spcPts val="0"/>
              </a:spcAft>
              <a:buNone/>
            </a:pPr>
            <a:r>
              <a:rPr b="1" lang="en-US">
                <a:solidFill>
                  <a:srgbClr val="000000"/>
                </a:solidFill>
              </a:rPr>
              <a:t>Competitors’ current system:</a:t>
            </a:r>
            <a:endParaRPr b="1">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Batch processing in traditional ETL</a:t>
            </a:r>
            <a:endParaRPr>
              <a:solidFill>
                <a:srgbClr val="000000"/>
              </a:solidFill>
            </a:endParaRPr>
          </a:p>
          <a:p>
            <a:pPr indent="0" lvl="0" marL="0" rtl="0">
              <a:lnSpc>
                <a:spcPct val="115000"/>
              </a:lnSpc>
              <a:spcBef>
                <a:spcPts val="0"/>
              </a:spcBef>
              <a:spcAft>
                <a:spcPts val="0"/>
              </a:spcAft>
              <a:buNone/>
            </a:pPr>
            <a:r>
              <a:rPr b="1" lang="en-US">
                <a:solidFill>
                  <a:srgbClr val="000000"/>
                </a:solidFill>
              </a:rPr>
              <a:t>Challenges of current system:</a:t>
            </a:r>
            <a:endParaRPr b="1">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Limitation on scaling</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Big batch processing which makes analytical operations to wait till the batches are loaded</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Not able to handle real-time data</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Processes like price and inventory adjustments need real time data processing.</a:t>
            </a:r>
            <a:endParaRPr>
              <a:solidFill>
                <a:srgbClr val="000000"/>
              </a:solidFill>
            </a:endParaRPr>
          </a:p>
          <a:p>
            <a:pPr indent="0" lvl="0" marL="0" rtl="0">
              <a:lnSpc>
                <a:spcPct val="115000"/>
              </a:lnSpc>
              <a:spcBef>
                <a:spcPts val="0"/>
              </a:spcBef>
              <a:spcAft>
                <a:spcPts val="0"/>
              </a:spcAft>
              <a:buNone/>
            </a:pPr>
            <a:r>
              <a:t/>
            </a:r>
            <a:endParaRPr b="1">
              <a:solidFill>
                <a:srgbClr val="000000"/>
              </a:solidFill>
            </a:endParaRPr>
          </a:p>
          <a:p>
            <a:pPr indent="0" lvl="0" marL="0" rtl="0">
              <a:lnSpc>
                <a:spcPct val="115000"/>
              </a:lnSpc>
              <a:spcBef>
                <a:spcPts val="0"/>
              </a:spcBef>
              <a:spcAft>
                <a:spcPts val="0"/>
              </a:spcAft>
              <a:buNone/>
            </a:pPr>
            <a:r>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3600"/>
              <a:buFont typeface="Calibri"/>
              <a:buNone/>
            </a:pPr>
            <a:r>
              <a:rPr b="1" lang="en-US" sz="3600"/>
              <a:t>Measurements for the problem </a:t>
            </a:r>
            <a:endParaRPr b="1" i="0" sz="3600" u="none" cap="none" strike="noStrike">
              <a:solidFill>
                <a:srgbClr val="3F3F3F"/>
              </a:solidFill>
              <a:latin typeface="Calibri"/>
              <a:ea typeface="Calibri"/>
              <a:cs typeface="Calibri"/>
              <a:sym typeface="Calibri"/>
            </a:endParaRPr>
          </a:p>
        </p:txBody>
      </p:sp>
      <p:sp>
        <p:nvSpPr>
          <p:cNvPr id="212" name="Shape 212"/>
          <p:cNvSpPr txBox="1"/>
          <p:nvPr>
            <p:ph idx="1" type="body"/>
          </p:nvPr>
        </p:nvSpPr>
        <p:spPr>
          <a:xfrm>
            <a:off x="1382525" y="1855475"/>
            <a:ext cx="8822700" cy="2674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None/>
            </a:pPr>
            <a:r>
              <a:rPr b="1" lang="en-US">
                <a:solidFill>
                  <a:srgbClr val="000000"/>
                </a:solidFill>
              </a:rPr>
              <a:t>Big Data</a:t>
            </a:r>
            <a:r>
              <a:rPr lang="en-US">
                <a:solidFill>
                  <a:srgbClr val="000000"/>
                </a:solidFill>
              </a:rPr>
              <a:t>→ </a:t>
            </a:r>
            <a:r>
              <a:rPr i="1" lang="en-US">
                <a:solidFill>
                  <a:srgbClr val="000000"/>
                </a:solidFill>
              </a:rPr>
              <a:t>Volume, Variety, value </a:t>
            </a:r>
            <a:r>
              <a:rPr lang="en-US">
                <a:solidFill>
                  <a:srgbClr val="000000"/>
                </a:solidFill>
              </a:rPr>
              <a:t>and</a:t>
            </a:r>
            <a:r>
              <a:rPr i="1" lang="en-US">
                <a:solidFill>
                  <a:srgbClr val="000000"/>
                </a:solidFill>
              </a:rPr>
              <a:t> velocity of data </a:t>
            </a:r>
            <a:endParaRPr i="1">
              <a:solidFill>
                <a:srgbClr val="000000"/>
              </a:solidFill>
            </a:endParaRPr>
          </a:p>
          <a:p>
            <a:pPr indent="0" lvl="0" marL="0" marR="0" rtl="0" algn="l">
              <a:lnSpc>
                <a:spcPct val="90000"/>
              </a:lnSpc>
              <a:spcBef>
                <a:spcPts val="0"/>
              </a:spcBef>
              <a:spcAft>
                <a:spcPts val="0"/>
              </a:spcAft>
              <a:buNone/>
            </a:pPr>
            <a:r>
              <a:rPr b="1" lang="en-US">
                <a:solidFill>
                  <a:srgbClr val="000000"/>
                </a:solidFill>
              </a:rPr>
              <a:t>Type of data</a:t>
            </a:r>
            <a:r>
              <a:rPr lang="en-US">
                <a:solidFill>
                  <a:srgbClr val="000000"/>
                </a:solidFill>
              </a:rPr>
              <a:t>: Customer orders, price history, inventory, sales, products, customer behavior, user reviews, customer profiles, discounts, click rates etc.</a:t>
            </a:r>
            <a:endParaRPr>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lang="en-US">
                <a:solidFill>
                  <a:srgbClr val="000000"/>
                </a:solidFill>
              </a:rPr>
              <a:t>1 Million rows in dimension tables, size- 50GB</a:t>
            </a:r>
            <a:endParaRPr>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lang="en-US">
                <a:solidFill>
                  <a:srgbClr val="000000"/>
                </a:solidFill>
              </a:rPr>
              <a:t>Total data volume each day loaded by ETL into the data warehouse from all source systems: 15 GB</a:t>
            </a:r>
            <a:endParaRPr>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lang="en-US">
                <a:solidFill>
                  <a:srgbClr val="000000"/>
                </a:solidFill>
              </a:rPr>
              <a:t>Size of Fact tables - 30 TB</a:t>
            </a:r>
            <a:endParaRPr>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Volume of the periodic snapshot fact tables - 3 TB</a:t>
            </a:r>
            <a:endParaRPr>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lang="en-US">
                <a:solidFill>
                  <a:srgbClr val="000000"/>
                </a:solidFill>
              </a:rPr>
              <a:t>5-6 source data systems</a:t>
            </a:r>
            <a:endParaRPr>
              <a:solidFill>
                <a:srgbClr val="000000"/>
              </a:solidFill>
            </a:endParaRPr>
          </a:p>
          <a:p>
            <a:pPr indent="0" lvl="0" marL="0" marR="0" rtl="0" algn="l">
              <a:lnSpc>
                <a:spcPct val="90000"/>
              </a:lnSpc>
              <a:spcBef>
                <a:spcPts val="0"/>
              </a:spcBef>
              <a:spcAft>
                <a:spcPts val="0"/>
              </a:spcAft>
              <a:buNone/>
            </a:pPr>
            <a:r>
              <a:t/>
            </a:r>
            <a:endParaRPr>
              <a:solidFill>
                <a:srgbClr val="000000"/>
              </a:solidFill>
            </a:endParaRPr>
          </a:p>
          <a:p>
            <a:pPr indent="0" lvl="0" marL="0" marR="0" rtl="0" algn="l">
              <a:lnSpc>
                <a:spcPct val="90000"/>
              </a:lnSpc>
              <a:spcBef>
                <a:spcPts val="0"/>
              </a:spcBef>
              <a:spcAft>
                <a:spcPts val="0"/>
              </a:spcAft>
              <a:buNone/>
            </a:pPr>
            <a:r>
              <a:t/>
            </a:r>
            <a:endParaRPr/>
          </a:p>
        </p:txBody>
      </p:sp>
      <p:pic>
        <p:nvPicPr>
          <p:cNvPr id="213" name="Shape 213"/>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3600"/>
              <a:buFont typeface="Calibri"/>
              <a:buNone/>
            </a:pPr>
            <a:r>
              <a:rPr b="1" i="0" lang="en-US" sz="3600" u="none" cap="none" strike="noStrike">
                <a:solidFill>
                  <a:srgbClr val="3F3F3F"/>
                </a:solidFill>
                <a:latin typeface="Calibri"/>
                <a:ea typeface="Calibri"/>
                <a:cs typeface="Calibri"/>
                <a:sym typeface="Calibri"/>
              </a:rPr>
              <a:t>Current</a:t>
            </a:r>
            <a:r>
              <a:rPr b="0" i="0" lang="en-US" sz="48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System</a:t>
            </a:r>
            <a:r>
              <a:rPr b="1" lang="en-US" sz="3600"/>
              <a:t> - Technical</a:t>
            </a:r>
            <a:r>
              <a:rPr b="1" i="0" lang="en-US" sz="3600" u="none" cap="none" strike="noStrike">
                <a:solidFill>
                  <a:srgbClr val="3F3F3F"/>
                </a:solidFill>
                <a:latin typeface="Calibri"/>
                <a:ea typeface="Calibri"/>
                <a:cs typeface="Calibri"/>
                <a:sym typeface="Calibri"/>
              </a:rPr>
              <a:t> </a:t>
            </a:r>
            <a:endParaRPr b="1" i="0" sz="3600" u="none" cap="none" strike="noStrike">
              <a:solidFill>
                <a:srgbClr val="3F3F3F"/>
              </a:solidFill>
              <a:latin typeface="Calibri"/>
              <a:ea typeface="Calibri"/>
              <a:cs typeface="Calibri"/>
              <a:sym typeface="Calibri"/>
            </a:endParaRPr>
          </a:p>
        </p:txBody>
      </p:sp>
      <p:sp>
        <p:nvSpPr>
          <p:cNvPr id="220" name="Shape 220"/>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355600" lvl="0" marL="457200" rtl="0">
              <a:spcBef>
                <a:spcPts val="0"/>
              </a:spcBef>
              <a:spcAft>
                <a:spcPts val="0"/>
              </a:spcAft>
              <a:buClr>
                <a:srgbClr val="000000"/>
              </a:buClr>
              <a:buSzPts val="2000"/>
              <a:buChar char="●"/>
            </a:pPr>
            <a:r>
              <a:rPr lang="en-US">
                <a:solidFill>
                  <a:srgbClr val="000000"/>
                </a:solidFill>
              </a:rPr>
              <a:t>We have a </a:t>
            </a:r>
            <a:r>
              <a:rPr i="1" lang="en-US">
                <a:solidFill>
                  <a:srgbClr val="000000"/>
                </a:solidFill>
              </a:rPr>
              <a:t>website</a:t>
            </a:r>
            <a:r>
              <a:rPr lang="en-US">
                <a:solidFill>
                  <a:srgbClr val="000000"/>
                </a:solidFill>
              </a:rPr>
              <a:t> which has been implemented in Spring, handing the MVC logic.</a:t>
            </a:r>
            <a:endParaRPr>
              <a:solidFill>
                <a:srgbClr val="000000"/>
              </a:solidFill>
            </a:endParaRPr>
          </a:p>
          <a:p>
            <a:pPr indent="0" lvl="0" marL="0" rtl="0">
              <a:spcBef>
                <a:spcPts val="0"/>
              </a:spcBef>
              <a:spcAft>
                <a:spcPts val="0"/>
              </a:spcAft>
              <a:buNone/>
            </a:pPr>
            <a:r>
              <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The data storage and extraction is done in multiple databases such as PostgreSQL, MySQl, Oracle</a:t>
            </a:r>
            <a:endParaRPr>
              <a:solidFill>
                <a:srgbClr val="000000"/>
              </a:solidFill>
            </a:endParaRPr>
          </a:p>
          <a:p>
            <a:pPr indent="0" lvl="0" marL="0" rtl="0">
              <a:spcBef>
                <a:spcPts val="0"/>
              </a:spcBef>
              <a:spcAft>
                <a:spcPts val="0"/>
              </a:spcAft>
              <a:buNone/>
            </a:pPr>
            <a:r>
              <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Datastores holds data coming from source systems such as transactional data, supply </a:t>
            </a:r>
            <a:r>
              <a:rPr lang="en-US">
                <a:solidFill>
                  <a:srgbClr val="000000"/>
                </a:solidFill>
              </a:rPr>
              <a:t>chain</a:t>
            </a:r>
            <a:r>
              <a:rPr lang="en-US">
                <a:solidFill>
                  <a:srgbClr val="000000"/>
                </a:solidFill>
              </a:rPr>
              <a:t> management and inventory management</a:t>
            </a:r>
            <a:endParaRPr>
              <a:solidFill>
                <a:srgbClr val="000000"/>
              </a:solidFill>
            </a:endParaRPr>
          </a:p>
          <a:p>
            <a:pPr indent="0" lvl="0" marL="0" rtl="0">
              <a:spcBef>
                <a:spcPts val="0"/>
              </a:spcBef>
              <a:spcAft>
                <a:spcPts val="0"/>
              </a:spcAft>
              <a:buNone/>
            </a:pPr>
            <a:r>
              <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Datastores feed the data into Data Warehouse</a:t>
            </a:r>
            <a:endParaRPr>
              <a:solidFill>
                <a:srgbClr val="000000"/>
              </a:solidFill>
            </a:endParaRPr>
          </a:p>
          <a:p>
            <a:pPr indent="0" lvl="0" marL="0" rtl="0">
              <a:spcBef>
                <a:spcPts val="0"/>
              </a:spcBef>
              <a:spcAft>
                <a:spcPts val="0"/>
              </a:spcAft>
              <a:buNone/>
            </a:pPr>
            <a:r>
              <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The whole system is integrated to Hadoop and Analytical applications</a:t>
            </a:r>
            <a:endParaRPr>
              <a:solidFill>
                <a:srgbClr val="000000"/>
              </a:solidFill>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b="0" i="0" sz="2000" u="none" cap="none" strike="noStrike">
              <a:solidFill>
                <a:srgbClr val="3F3F3F"/>
              </a:solidFill>
              <a:latin typeface="Calibri"/>
              <a:ea typeface="Calibri"/>
              <a:cs typeface="Calibri"/>
              <a:sym typeface="Calibri"/>
            </a:endParaRPr>
          </a:p>
        </p:txBody>
      </p:sp>
      <p:pic>
        <p:nvPicPr>
          <p:cNvPr id="221" name="Shape 221"/>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3600"/>
              <a:buFont typeface="Calibri"/>
              <a:buNone/>
            </a:pPr>
            <a:r>
              <a:rPr b="1" i="0" lang="en-US" sz="3600" u="none" cap="none" strike="noStrike">
                <a:solidFill>
                  <a:srgbClr val="3F3F3F"/>
                </a:solidFill>
                <a:latin typeface="Calibri"/>
                <a:ea typeface="Calibri"/>
                <a:cs typeface="Calibri"/>
                <a:sym typeface="Calibri"/>
              </a:rPr>
              <a:t>Current</a:t>
            </a:r>
            <a:r>
              <a:rPr b="0" i="0" lang="en-US" sz="48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System Flow Diagram</a:t>
            </a:r>
            <a:endParaRPr b="1" i="0" sz="3600" u="none" cap="none" strike="noStrike">
              <a:solidFill>
                <a:srgbClr val="3F3F3F"/>
              </a:solidFill>
              <a:latin typeface="Calibri"/>
              <a:ea typeface="Calibri"/>
              <a:cs typeface="Calibri"/>
              <a:sym typeface="Calibri"/>
            </a:endParaRPr>
          </a:p>
        </p:txBody>
      </p:sp>
      <p:sp>
        <p:nvSpPr>
          <p:cNvPr id="228" name="Shape 228"/>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91440" lvl="0" marL="91440" rtl="0">
              <a:lnSpc>
                <a:spcPct val="100000"/>
              </a:lnSpc>
              <a:spcBef>
                <a:spcPts val="0"/>
              </a:spcBef>
              <a:spcAft>
                <a:spcPts val="0"/>
              </a:spcAft>
              <a:buSzPts val="2000"/>
              <a:buFont typeface="Arial"/>
              <a:buChar char="•"/>
            </a:pPr>
            <a:r>
              <a:t/>
            </a:r>
            <a:endParaRPr/>
          </a:p>
        </p:txBody>
      </p:sp>
      <p:pic>
        <p:nvPicPr>
          <p:cNvPr id="229" name="Shape 229"/>
          <p:cNvPicPr preferRelativeResize="0"/>
          <p:nvPr/>
        </p:nvPicPr>
        <p:blipFill>
          <a:blip r:embed="rId3">
            <a:alphaModFix/>
          </a:blip>
          <a:stretch>
            <a:fillRect/>
          </a:stretch>
        </p:blipFill>
        <p:spPr>
          <a:xfrm>
            <a:off x="240950" y="1737400"/>
            <a:ext cx="11751276" cy="4558375"/>
          </a:xfrm>
          <a:prstGeom prst="rect">
            <a:avLst/>
          </a:prstGeom>
          <a:noFill/>
          <a:ln>
            <a:noFill/>
          </a:ln>
        </p:spPr>
      </p:pic>
      <p:pic>
        <p:nvPicPr>
          <p:cNvPr id="230" name="Shape 230"/>
          <p:cNvPicPr preferRelativeResize="0"/>
          <p:nvPr/>
        </p:nvPicPr>
        <p:blipFill>
          <a:blip r:embed="rId4">
            <a:alphaModFix/>
          </a:blip>
          <a:stretch>
            <a:fillRect/>
          </a:stretch>
        </p:blipFill>
        <p:spPr>
          <a:xfrm>
            <a:off x="10591086" y="125250"/>
            <a:ext cx="1441015" cy="1450750"/>
          </a:xfrm>
          <a:prstGeom prst="rect">
            <a:avLst/>
          </a:prstGeom>
          <a:noFill/>
          <a:ln>
            <a:noFill/>
          </a:ln>
        </p:spPr>
      </p:pic>
      <p:sp>
        <p:nvSpPr>
          <p:cNvPr id="231" name="Shape 231"/>
          <p:cNvSpPr txBox="1"/>
          <p:nvPr/>
        </p:nvSpPr>
        <p:spPr>
          <a:xfrm>
            <a:off x="649075" y="4006150"/>
            <a:ext cx="448200" cy="35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DS</a:t>
            </a:r>
            <a:endParaRPr/>
          </a:p>
        </p:txBody>
      </p:sp>
      <p:sp>
        <p:nvSpPr>
          <p:cNvPr id="232" name="Shape 232"/>
          <p:cNvSpPr txBox="1"/>
          <p:nvPr/>
        </p:nvSpPr>
        <p:spPr>
          <a:xfrm>
            <a:off x="2078000" y="4006150"/>
            <a:ext cx="448200" cy="35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DS</a:t>
            </a:r>
            <a:endParaRPr/>
          </a:p>
        </p:txBody>
      </p:sp>
      <p:sp>
        <p:nvSpPr>
          <p:cNvPr id="233" name="Shape 233"/>
          <p:cNvSpPr txBox="1"/>
          <p:nvPr/>
        </p:nvSpPr>
        <p:spPr>
          <a:xfrm>
            <a:off x="3506925" y="4006150"/>
            <a:ext cx="448200" cy="35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DS</a:t>
            </a:r>
            <a:endParaRPr/>
          </a:p>
        </p:txBody>
      </p:sp>
      <p:sp>
        <p:nvSpPr>
          <p:cNvPr id="234" name="Shape 234"/>
          <p:cNvSpPr txBox="1"/>
          <p:nvPr/>
        </p:nvSpPr>
        <p:spPr>
          <a:xfrm>
            <a:off x="4935850" y="4006150"/>
            <a:ext cx="448200" cy="35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DS</a:t>
            </a:r>
            <a:endParaRPr/>
          </a:p>
        </p:txBody>
      </p:sp>
      <p:sp>
        <p:nvSpPr>
          <p:cNvPr id="235" name="Shape 235"/>
          <p:cNvSpPr txBox="1"/>
          <p:nvPr/>
        </p:nvSpPr>
        <p:spPr>
          <a:xfrm>
            <a:off x="8578350" y="3784088"/>
            <a:ext cx="722100" cy="46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DWH</a:t>
            </a:r>
            <a:endParaRPr/>
          </a:p>
        </p:txBody>
      </p:sp>
      <p:sp>
        <p:nvSpPr>
          <p:cNvPr id="236" name="Shape 236"/>
          <p:cNvSpPr txBox="1"/>
          <p:nvPr/>
        </p:nvSpPr>
        <p:spPr>
          <a:xfrm>
            <a:off x="9381250" y="6457175"/>
            <a:ext cx="2361600" cy="35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FFFFFF"/>
                </a:solidFill>
              </a:rPr>
              <a:t>Diagrams: Created by team</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41" name="Shape 241"/>
        <p:cNvGrpSpPr/>
        <p:nvPr/>
      </p:nvGrpSpPr>
      <p:grpSpPr>
        <a:xfrm>
          <a:off x="0" y="0"/>
          <a:ext cx="0" cy="0"/>
          <a:chOff x="0" y="0"/>
          <a:chExt cx="0" cy="0"/>
        </a:xfrm>
      </p:grpSpPr>
      <p:sp>
        <p:nvSpPr>
          <p:cNvPr id="242" name="Shape 24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3600"/>
              <a:buFont typeface="Calibri"/>
              <a:buNone/>
            </a:pPr>
            <a:r>
              <a:rPr b="1" lang="en-US" sz="3600"/>
              <a:t>Challenges in </a:t>
            </a:r>
            <a:r>
              <a:rPr b="1" i="0" lang="en-US" sz="3600" u="none" cap="none" strike="noStrike">
                <a:solidFill>
                  <a:srgbClr val="3F3F3F"/>
                </a:solidFill>
                <a:latin typeface="Calibri"/>
                <a:ea typeface="Calibri"/>
                <a:cs typeface="Calibri"/>
                <a:sym typeface="Calibri"/>
              </a:rPr>
              <a:t>Current</a:t>
            </a:r>
            <a:r>
              <a:rPr b="0" i="0" lang="en-US" sz="48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System</a:t>
            </a:r>
            <a:endParaRPr b="1" i="0" sz="3600" u="none" cap="none" strike="noStrike">
              <a:solidFill>
                <a:srgbClr val="3F3F3F"/>
              </a:solidFill>
              <a:latin typeface="Calibri"/>
              <a:ea typeface="Calibri"/>
              <a:cs typeface="Calibri"/>
              <a:sym typeface="Calibri"/>
            </a:endParaRPr>
          </a:p>
        </p:txBody>
      </p:sp>
      <p:sp>
        <p:nvSpPr>
          <p:cNvPr id="243" name="Shape 243"/>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rtl="0">
              <a:lnSpc>
                <a:spcPct val="115000"/>
              </a:lnSpc>
              <a:spcBef>
                <a:spcPts val="0"/>
              </a:spcBef>
              <a:spcAft>
                <a:spcPts val="0"/>
              </a:spcAft>
              <a:buNone/>
            </a:pPr>
            <a:r>
              <a:rPr lang="en-US">
                <a:solidFill>
                  <a:srgbClr val="000000"/>
                </a:solidFill>
              </a:rPr>
              <a:t>Initially we went with a low-level data model for our business, where our use cases were simple and clearly defined over the time as the business grew, complexity of the system increased.</a:t>
            </a:r>
            <a:endParaRPr>
              <a:solidFill>
                <a:srgbClr val="000000"/>
              </a:solidFill>
            </a:endParaRPr>
          </a:p>
          <a:p>
            <a:pPr indent="0" lvl="0" marL="0" rtl="0">
              <a:lnSpc>
                <a:spcPct val="115000"/>
              </a:lnSpc>
              <a:spcBef>
                <a:spcPts val="0"/>
              </a:spcBef>
              <a:spcAft>
                <a:spcPts val="0"/>
              </a:spcAft>
              <a:buNone/>
            </a:pPr>
            <a:r>
              <a:t/>
            </a:r>
            <a:endParaRPr>
              <a:solidFill>
                <a:srgbClr val="000000"/>
              </a:solidFill>
            </a:endParaRPr>
          </a:p>
          <a:p>
            <a:pPr indent="-91440" lvl="0" marL="91440" rtl="0">
              <a:lnSpc>
                <a:spcPct val="115000"/>
              </a:lnSpc>
              <a:spcBef>
                <a:spcPts val="0"/>
              </a:spcBef>
              <a:spcAft>
                <a:spcPts val="0"/>
              </a:spcAft>
              <a:buClr>
                <a:srgbClr val="000000"/>
              </a:buClr>
              <a:buSzPts val="2000"/>
              <a:buFont typeface="Arial"/>
              <a:buChar char="•"/>
            </a:pPr>
            <a:r>
              <a:rPr lang="en-US">
                <a:solidFill>
                  <a:srgbClr val="000000"/>
                </a:solidFill>
              </a:rPr>
              <a:t>Centralized database - databases are increasing as the business is growing</a:t>
            </a:r>
            <a:endParaRPr>
              <a:solidFill>
                <a:srgbClr val="000000"/>
              </a:solidFill>
            </a:endParaRPr>
          </a:p>
          <a:p>
            <a:pPr indent="-91440" lvl="0" marL="91440" rtl="0">
              <a:lnSpc>
                <a:spcPct val="115000"/>
              </a:lnSpc>
              <a:spcBef>
                <a:spcPts val="0"/>
              </a:spcBef>
              <a:spcAft>
                <a:spcPts val="0"/>
              </a:spcAft>
              <a:buClr>
                <a:srgbClr val="000000"/>
              </a:buClr>
              <a:buSzPts val="2000"/>
              <a:buFont typeface="Arial"/>
              <a:buChar char="•"/>
            </a:pPr>
            <a:r>
              <a:rPr lang="en-US">
                <a:solidFill>
                  <a:srgbClr val="000000"/>
                </a:solidFill>
              </a:rPr>
              <a:t>Limitation on scaling in c</a:t>
            </a:r>
            <a:r>
              <a:rPr lang="en-US">
                <a:solidFill>
                  <a:srgbClr val="000000"/>
                </a:solidFill>
              </a:rPr>
              <a:t>urrent Hadoop ecosystem and traditional ETL</a:t>
            </a:r>
            <a:endParaRPr>
              <a:solidFill>
                <a:srgbClr val="000000"/>
              </a:solidFill>
            </a:endParaRPr>
          </a:p>
          <a:p>
            <a:pPr indent="-91440" lvl="0" marL="91440" rtl="0">
              <a:lnSpc>
                <a:spcPct val="115000"/>
              </a:lnSpc>
              <a:spcBef>
                <a:spcPts val="0"/>
              </a:spcBef>
              <a:spcAft>
                <a:spcPts val="0"/>
              </a:spcAft>
              <a:buClr>
                <a:srgbClr val="000000"/>
              </a:buClr>
              <a:buSzPts val="2000"/>
              <a:buFont typeface="Arial"/>
              <a:buChar char="•"/>
            </a:pPr>
            <a:r>
              <a:rPr lang="en-US">
                <a:solidFill>
                  <a:srgbClr val="000000"/>
                </a:solidFill>
              </a:rPr>
              <a:t>Not able to handle real-time data</a:t>
            </a:r>
            <a:endParaRPr>
              <a:solidFill>
                <a:srgbClr val="000000"/>
              </a:solidFill>
            </a:endParaRPr>
          </a:p>
          <a:p>
            <a:pPr indent="-91440" lvl="0" marL="91440" rtl="0">
              <a:lnSpc>
                <a:spcPct val="115000"/>
              </a:lnSpc>
              <a:spcBef>
                <a:spcPts val="0"/>
              </a:spcBef>
              <a:spcAft>
                <a:spcPts val="0"/>
              </a:spcAft>
              <a:buClr>
                <a:srgbClr val="000000"/>
              </a:buClr>
              <a:buSzPts val="2000"/>
              <a:buFont typeface="Arial"/>
              <a:buChar char="•"/>
            </a:pPr>
            <a:r>
              <a:rPr lang="en-US">
                <a:solidFill>
                  <a:srgbClr val="000000"/>
                </a:solidFill>
              </a:rPr>
              <a:t>Big batch processing</a:t>
            </a:r>
            <a:endParaRPr>
              <a:solidFill>
                <a:srgbClr val="000000"/>
              </a:solidFill>
            </a:endParaRPr>
          </a:p>
          <a:p>
            <a:pPr indent="-91440" lvl="0" marL="91440" rtl="0">
              <a:lnSpc>
                <a:spcPct val="115000"/>
              </a:lnSpc>
              <a:spcBef>
                <a:spcPts val="0"/>
              </a:spcBef>
              <a:spcAft>
                <a:spcPts val="0"/>
              </a:spcAft>
              <a:buClr>
                <a:srgbClr val="000000"/>
              </a:buClr>
              <a:buSzPts val="2000"/>
              <a:buFont typeface="Arial"/>
              <a:buChar char="•"/>
            </a:pPr>
            <a:r>
              <a:rPr lang="en-US">
                <a:solidFill>
                  <a:srgbClr val="000000"/>
                </a:solidFill>
              </a:rPr>
              <a:t>Processes like price and inventory adjustments need real time data processing.</a:t>
            </a:r>
            <a:endParaRPr>
              <a:solidFill>
                <a:srgbClr val="000000"/>
              </a:solidFill>
            </a:endParaRPr>
          </a:p>
          <a:p>
            <a:pPr indent="0" lvl="0" marL="0" rtl="0">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sz="1000">
              <a:solidFill>
                <a:srgbClr val="FFFFFF"/>
              </a:solidFill>
              <a:highlight>
                <a:srgbClr val="8896AA"/>
              </a:highlight>
              <a:latin typeface="Arial"/>
              <a:ea typeface="Arial"/>
              <a:cs typeface="Arial"/>
              <a:sym typeface="Arial"/>
            </a:endParaRPr>
          </a:p>
          <a:p>
            <a:pPr indent="0" lvl="0" marL="0" rtl="0">
              <a:lnSpc>
                <a:spcPct val="100000"/>
              </a:lnSpc>
              <a:spcBef>
                <a:spcPts val="0"/>
              </a:spcBef>
              <a:spcAft>
                <a:spcPts val="0"/>
              </a:spcAft>
              <a:buNone/>
            </a:pPr>
            <a:r>
              <a:t/>
            </a:r>
            <a:endParaRPr sz="2200"/>
          </a:p>
          <a:p>
            <a:pPr indent="0" lvl="0" marL="0" rtl="0">
              <a:lnSpc>
                <a:spcPct val="100000"/>
              </a:lnSpc>
              <a:spcBef>
                <a:spcPts val="0"/>
              </a:spcBef>
              <a:spcAft>
                <a:spcPts val="0"/>
              </a:spcAft>
              <a:buNone/>
            </a:pPr>
            <a:r>
              <a:t/>
            </a:r>
            <a:endParaRPr sz="2200">
              <a:highlight>
                <a:srgbClr val="FFFF00"/>
              </a:highlight>
            </a:endParaRPr>
          </a:p>
        </p:txBody>
      </p:sp>
      <p:pic>
        <p:nvPicPr>
          <p:cNvPr id="244" name="Shape 244"/>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3600"/>
              <a:buFont typeface="Calibri"/>
              <a:buNone/>
            </a:pPr>
            <a:r>
              <a:rPr b="1" lang="en-US" sz="3600"/>
              <a:t>Proposed</a:t>
            </a:r>
            <a:r>
              <a:rPr b="0" i="0" lang="en-US" sz="48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System</a:t>
            </a:r>
            <a:endParaRPr b="1" i="0" sz="3600" u="none" cap="none" strike="noStrike">
              <a:solidFill>
                <a:srgbClr val="3F3F3F"/>
              </a:solidFill>
              <a:latin typeface="Calibri"/>
              <a:ea typeface="Calibri"/>
              <a:cs typeface="Calibri"/>
              <a:sym typeface="Calibri"/>
            </a:endParaRPr>
          </a:p>
        </p:txBody>
      </p:sp>
      <p:sp>
        <p:nvSpPr>
          <p:cNvPr id="251" name="Shape 251"/>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355600" lvl="0" marL="457200" rtl="0">
              <a:lnSpc>
                <a:spcPct val="115000"/>
              </a:lnSpc>
              <a:spcBef>
                <a:spcPts val="0"/>
              </a:spcBef>
              <a:spcAft>
                <a:spcPts val="0"/>
              </a:spcAft>
              <a:buClr>
                <a:srgbClr val="000000"/>
              </a:buClr>
              <a:buSzPts val="2000"/>
              <a:buChar char="●"/>
            </a:pPr>
            <a:r>
              <a:rPr lang="en-US">
                <a:solidFill>
                  <a:srgbClr val="000000"/>
                </a:solidFill>
              </a:rPr>
              <a:t>Need a sophisticated data pipeline which can scale quickly</a:t>
            </a:r>
            <a:endParaRPr>
              <a:solidFill>
                <a:srgbClr val="000000"/>
              </a:solidFill>
            </a:endParaRPr>
          </a:p>
          <a:p>
            <a:pPr indent="0" lvl="0" marL="0" rtl="0">
              <a:lnSpc>
                <a:spcPct val="115000"/>
              </a:lnSpc>
              <a:spcBef>
                <a:spcPts val="0"/>
              </a:spcBef>
              <a:spcAft>
                <a:spcPts val="0"/>
              </a:spcAft>
              <a:buNone/>
            </a:pPr>
            <a:r>
              <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Highly efficient to move data around whole data pipeline</a:t>
            </a:r>
            <a:endParaRPr>
              <a:solidFill>
                <a:srgbClr val="000000"/>
              </a:solidFill>
            </a:endParaRPr>
          </a:p>
          <a:p>
            <a:pPr indent="0" lvl="0" marL="0" rtl="0">
              <a:lnSpc>
                <a:spcPct val="115000"/>
              </a:lnSpc>
              <a:spcBef>
                <a:spcPts val="0"/>
              </a:spcBef>
              <a:spcAft>
                <a:spcPts val="0"/>
              </a:spcAft>
              <a:buNone/>
            </a:pPr>
            <a:r>
              <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Real-time streaming platform for processing data like sales, price, inventory, customer experiences, shipments, system crash, etc.</a:t>
            </a:r>
            <a:endParaRPr>
              <a:solidFill>
                <a:srgbClr val="000000"/>
              </a:solidFill>
            </a:endParaRPr>
          </a:p>
          <a:p>
            <a:pPr indent="0" lvl="0" marL="0" rtl="0">
              <a:lnSpc>
                <a:spcPct val="115000"/>
              </a:lnSpc>
              <a:spcBef>
                <a:spcPts val="0"/>
              </a:spcBef>
              <a:spcAft>
                <a:spcPts val="0"/>
              </a:spcAft>
              <a:buNone/>
            </a:pPr>
            <a:r>
              <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Integrate with analytical applications for better decision making</a:t>
            </a:r>
            <a:endParaRPr>
              <a:solidFill>
                <a:srgbClr val="000000"/>
              </a:solidFill>
            </a:endParaRPr>
          </a:p>
        </p:txBody>
      </p:sp>
      <p:pic>
        <p:nvPicPr>
          <p:cNvPr id="252" name="Shape 252"/>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3600"/>
              <a:buFont typeface="Calibri"/>
              <a:buNone/>
            </a:pPr>
            <a:r>
              <a:rPr b="1" lang="en-US" sz="3600"/>
              <a:t>Proposed</a:t>
            </a:r>
            <a:r>
              <a:rPr b="0" i="0" lang="en-US" sz="48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System </a:t>
            </a:r>
            <a:r>
              <a:rPr b="1" lang="en-US" sz="3600"/>
              <a:t>Architecture</a:t>
            </a:r>
            <a:endParaRPr b="1" sz="3600"/>
          </a:p>
        </p:txBody>
      </p:sp>
      <p:sp>
        <p:nvSpPr>
          <p:cNvPr id="259" name="Shape 259"/>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rtl="0">
              <a:lnSpc>
                <a:spcPct val="100000"/>
              </a:lnSpc>
              <a:spcBef>
                <a:spcPts val="0"/>
              </a:spcBef>
              <a:spcAft>
                <a:spcPts val="0"/>
              </a:spcAft>
              <a:buNone/>
            </a:pPr>
            <a:r>
              <a:t/>
            </a:r>
            <a:endParaRPr/>
          </a:p>
        </p:txBody>
      </p:sp>
      <p:pic>
        <p:nvPicPr>
          <p:cNvPr id="260" name="Shape 260"/>
          <p:cNvPicPr preferRelativeResize="0"/>
          <p:nvPr/>
        </p:nvPicPr>
        <p:blipFill>
          <a:blip r:embed="rId3">
            <a:alphaModFix/>
          </a:blip>
          <a:stretch>
            <a:fillRect/>
          </a:stretch>
        </p:blipFill>
        <p:spPr>
          <a:xfrm>
            <a:off x="1097275" y="1737400"/>
            <a:ext cx="10058400" cy="4632501"/>
          </a:xfrm>
          <a:prstGeom prst="rect">
            <a:avLst/>
          </a:prstGeom>
          <a:noFill/>
          <a:ln>
            <a:noFill/>
          </a:ln>
        </p:spPr>
      </p:pic>
      <p:pic>
        <p:nvPicPr>
          <p:cNvPr id="261" name="Shape 261"/>
          <p:cNvPicPr preferRelativeResize="0"/>
          <p:nvPr/>
        </p:nvPicPr>
        <p:blipFill>
          <a:blip r:embed="rId4">
            <a:alphaModFix/>
          </a:blip>
          <a:stretch>
            <a:fillRect/>
          </a:stretch>
        </p:blipFill>
        <p:spPr>
          <a:xfrm>
            <a:off x="10591086" y="125250"/>
            <a:ext cx="1441015" cy="1450750"/>
          </a:xfrm>
          <a:prstGeom prst="rect">
            <a:avLst/>
          </a:prstGeom>
          <a:noFill/>
          <a:ln>
            <a:noFill/>
          </a:ln>
        </p:spPr>
      </p:pic>
      <p:sp>
        <p:nvSpPr>
          <p:cNvPr id="262" name="Shape 262"/>
          <p:cNvSpPr txBox="1"/>
          <p:nvPr/>
        </p:nvSpPr>
        <p:spPr>
          <a:xfrm>
            <a:off x="3120650" y="3965425"/>
            <a:ext cx="448200" cy="35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DS</a:t>
            </a:r>
            <a:endParaRPr/>
          </a:p>
        </p:txBody>
      </p:sp>
      <p:sp>
        <p:nvSpPr>
          <p:cNvPr id="263" name="Shape 263"/>
          <p:cNvSpPr txBox="1"/>
          <p:nvPr/>
        </p:nvSpPr>
        <p:spPr>
          <a:xfrm>
            <a:off x="4834775" y="3965425"/>
            <a:ext cx="448200" cy="35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DS</a:t>
            </a:r>
            <a:endParaRPr/>
          </a:p>
        </p:txBody>
      </p:sp>
      <p:sp>
        <p:nvSpPr>
          <p:cNvPr id="264" name="Shape 264"/>
          <p:cNvSpPr txBox="1"/>
          <p:nvPr/>
        </p:nvSpPr>
        <p:spPr>
          <a:xfrm>
            <a:off x="6481000" y="3965425"/>
            <a:ext cx="448200" cy="35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DS</a:t>
            </a:r>
            <a:endParaRPr/>
          </a:p>
        </p:txBody>
      </p:sp>
      <p:sp>
        <p:nvSpPr>
          <p:cNvPr id="265" name="Shape 265"/>
          <p:cNvSpPr txBox="1"/>
          <p:nvPr/>
        </p:nvSpPr>
        <p:spPr>
          <a:xfrm>
            <a:off x="8208700" y="3965425"/>
            <a:ext cx="448200" cy="35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DS</a:t>
            </a:r>
            <a:endParaRPr/>
          </a:p>
        </p:txBody>
      </p:sp>
      <p:sp>
        <p:nvSpPr>
          <p:cNvPr id="266" name="Shape 266"/>
          <p:cNvSpPr txBox="1"/>
          <p:nvPr/>
        </p:nvSpPr>
        <p:spPr>
          <a:xfrm>
            <a:off x="6547125" y="4787650"/>
            <a:ext cx="1119600" cy="35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(Kafka   )</a:t>
            </a:r>
            <a:endParaRPr/>
          </a:p>
        </p:txBody>
      </p:sp>
      <p:pic>
        <p:nvPicPr>
          <p:cNvPr id="267" name="Shape 267"/>
          <p:cNvPicPr preferRelativeResize="0"/>
          <p:nvPr/>
        </p:nvPicPr>
        <p:blipFill>
          <a:blip r:embed="rId5">
            <a:alphaModFix/>
          </a:blip>
          <a:stretch>
            <a:fillRect/>
          </a:stretch>
        </p:blipFill>
        <p:spPr>
          <a:xfrm>
            <a:off x="7157625" y="4828375"/>
            <a:ext cx="119825" cy="119825"/>
          </a:xfrm>
          <a:prstGeom prst="rect">
            <a:avLst/>
          </a:prstGeom>
          <a:noFill/>
          <a:ln>
            <a:noFill/>
          </a:ln>
        </p:spPr>
      </p:pic>
      <p:sp>
        <p:nvSpPr>
          <p:cNvPr id="268" name="Shape 268"/>
          <p:cNvSpPr txBox="1"/>
          <p:nvPr/>
        </p:nvSpPr>
        <p:spPr>
          <a:xfrm>
            <a:off x="9801600" y="6458100"/>
            <a:ext cx="2390400" cy="399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solidFill>
                  <a:srgbClr val="FFFFFF"/>
                </a:solidFill>
              </a:rPr>
              <a:t>Diagram: Created by team</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nvSpPr>
        <p:spPr>
          <a:xfrm>
            <a:off x="5956000" y="6285300"/>
            <a:ext cx="6235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275" name="Shape 275"/>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276" name="Shape 276"/>
          <p:cNvSpPr txBox="1"/>
          <p:nvPr/>
        </p:nvSpPr>
        <p:spPr>
          <a:xfrm>
            <a:off x="3842600" y="2053325"/>
            <a:ext cx="4950900" cy="1356900"/>
          </a:xfrm>
          <a:prstGeom prst="rect">
            <a:avLst/>
          </a:prstGeom>
          <a:noFill/>
          <a:ln>
            <a:noFill/>
          </a:ln>
        </p:spPr>
        <p:txBody>
          <a:bodyPr anchorCtr="0" anchor="t" bIns="91425" lIns="91425" spcFirstLastPara="1" rIns="91425" wrap="square" tIns="91425">
            <a:noAutofit/>
          </a:bodyPr>
          <a:lstStyle/>
          <a:p>
            <a:pPr indent="0" lvl="0" marL="0" rtl="0">
              <a:lnSpc>
                <a:spcPct val="85000"/>
              </a:lnSpc>
              <a:spcBef>
                <a:spcPts val="0"/>
              </a:spcBef>
              <a:spcAft>
                <a:spcPts val="0"/>
              </a:spcAft>
              <a:buClr>
                <a:srgbClr val="3F3F3F"/>
              </a:buClr>
              <a:buSzPts val="4800"/>
              <a:buFont typeface="Calibri"/>
              <a:buNone/>
            </a:pPr>
            <a:r>
              <a:rPr b="1" lang="en-US" sz="3600">
                <a:solidFill>
                  <a:srgbClr val="3F3F3F"/>
                </a:solidFill>
                <a:latin typeface="Calibri"/>
                <a:ea typeface="Calibri"/>
                <a:cs typeface="Calibri"/>
                <a:sym typeface="Calibri"/>
              </a:rPr>
              <a:t>                About </a:t>
            </a:r>
            <a:endParaRPr/>
          </a:p>
        </p:txBody>
      </p:sp>
      <p:pic>
        <p:nvPicPr>
          <p:cNvPr id="277" name="Shape 277"/>
          <p:cNvPicPr preferRelativeResize="0"/>
          <p:nvPr/>
        </p:nvPicPr>
        <p:blipFill rotWithShape="1">
          <a:blip r:embed="rId4">
            <a:alphaModFix/>
          </a:blip>
          <a:srcRect b="0" l="0" r="0" t="0"/>
          <a:stretch/>
        </p:blipFill>
        <p:spPr>
          <a:xfrm>
            <a:off x="4392800" y="2768450"/>
            <a:ext cx="3667150" cy="1270675"/>
          </a:xfrm>
          <a:prstGeom prst="rect">
            <a:avLst/>
          </a:prstGeom>
          <a:noFill/>
          <a:ln>
            <a:noFill/>
          </a:ln>
        </p:spPr>
      </p:pic>
      <p:pic>
        <p:nvPicPr>
          <p:cNvPr id="278" name="Shape 278"/>
          <p:cNvPicPr preferRelativeResize="0"/>
          <p:nvPr/>
        </p:nvPicPr>
        <p:blipFill>
          <a:blip r:embed="rId5">
            <a:alphaModFix/>
          </a:blip>
          <a:stretch>
            <a:fillRect/>
          </a:stretch>
        </p:blipFill>
        <p:spPr>
          <a:xfrm>
            <a:off x="7803325" y="3155300"/>
            <a:ext cx="172650" cy="172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US" sz="3600" u="none" cap="none" strike="noStrike">
                <a:solidFill>
                  <a:srgbClr val="3F3F3F"/>
                </a:solidFill>
                <a:latin typeface="Calibri"/>
                <a:ea typeface="Calibri"/>
                <a:cs typeface="Calibri"/>
                <a:sym typeface="Calibri"/>
              </a:rPr>
              <a:t>Which OSS?</a:t>
            </a:r>
            <a:endParaRPr b="1" i="0" sz="3600" u="none" cap="none" strike="noStrike">
              <a:solidFill>
                <a:srgbClr val="3F3F3F"/>
              </a:solidFill>
              <a:latin typeface="Calibri"/>
              <a:ea typeface="Calibri"/>
              <a:cs typeface="Calibri"/>
              <a:sym typeface="Calibri"/>
            </a:endParaRPr>
          </a:p>
        </p:txBody>
      </p:sp>
      <p:sp>
        <p:nvSpPr>
          <p:cNvPr id="285" name="Shape 285"/>
          <p:cNvSpPr txBox="1"/>
          <p:nvPr>
            <p:ph idx="1" type="body"/>
          </p:nvPr>
        </p:nvSpPr>
        <p:spPr>
          <a:xfrm>
            <a:off x="1097275" y="1878324"/>
            <a:ext cx="10058400" cy="4463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rgbClr val="000000"/>
              </a:buClr>
              <a:buSzPts val="2000"/>
              <a:buFont typeface="Calibri"/>
              <a:buChar char="●"/>
            </a:pPr>
            <a:r>
              <a:rPr b="1" i="0" lang="en-US" u="none" cap="none" strike="noStrike">
                <a:solidFill>
                  <a:srgbClr val="000000"/>
                </a:solidFill>
                <a:latin typeface="Calibri"/>
                <a:ea typeface="Calibri"/>
                <a:cs typeface="Calibri"/>
                <a:sym typeface="Calibri"/>
              </a:rPr>
              <a:t>Apache Kafka</a:t>
            </a:r>
            <a:r>
              <a:rPr b="1" lang="en-US">
                <a:solidFill>
                  <a:srgbClr val="000000"/>
                </a:solidFill>
              </a:rPr>
              <a:t>®</a:t>
            </a:r>
            <a:r>
              <a:rPr b="0" i="0" lang="en-US" u="none" cap="none" strike="noStrike">
                <a:solidFill>
                  <a:srgbClr val="000000"/>
                </a:solidFill>
                <a:latin typeface="Calibri"/>
                <a:ea typeface="Calibri"/>
                <a:cs typeface="Calibri"/>
                <a:sym typeface="Calibri"/>
              </a:rPr>
              <a:t> is an open-source stream processing platform developed by the Apache Software Foundation written in Scala and Java.</a:t>
            </a:r>
            <a:r>
              <a:rPr b="0" baseline="30000" i="0" lang="en-US" u="none" cap="none" strike="noStrike">
                <a:solidFill>
                  <a:srgbClr val="000000"/>
                </a:solidFill>
                <a:latin typeface="Calibri"/>
                <a:ea typeface="Calibri"/>
                <a:cs typeface="Calibri"/>
                <a:sym typeface="Calibri"/>
              </a:rPr>
              <a:t>[6</a:t>
            </a:r>
            <a:r>
              <a:rPr baseline="30000" lang="en-US">
                <a:solidFill>
                  <a:srgbClr val="000000"/>
                </a:solidFill>
              </a:rPr>
              <a:t>]</a:t>
            </a:r>
            <a:endParaRPr b="0" baseline="30000" i="0" u="none" cap="none" strike="noStrike">
              <a:solidFill>
                <a:srgbClr val="000000"/>
              </a:solidFill>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b="1" i="0" lang="en-US" u="none" cap="none" strike="noStrike">
                <a:solidFill>
                  <a:srgbClr val="000000"/>
                </a:solidFill>
                <a:latin typeface="Calibri"/>
                <a:ea typeface="Calibri"/>
                <a:cs typeface="Calibri"/>
                <a:sym typeface="Calibri"/>
              </a:rPr>
              <a:t>History:</a:t>
            </a:r>
            <a:r>
              <a:rPr b="0" i="0" lang="en-US" u="none" cap="none" strike="noStrike">
                <a:solidFill>
                  <a:srgbClr val="000000"/>
                </a:solidFill>
                <a:latin typeface="Calibri"/>
                <a:ea typeface="Calibri"/>
                <a:cs typeface="Calibri"/>
                <a:sym typeface="Calibri"/>
              </a:rPr>
              <a:t> Apache Kafka</a:t>
            </a:r>
            <a:r>
              <a:rPr b="1" lang="en-US">
                <a:solidFill>
                  <a:srgbClr val="000000"/>
                </a:solidFill>
              </a:rPr>
              <a:t>®</a:t>
            </a:r>
            <a:r>
              <a:rPr b="0" i="0" lang="en-US" u="none" cap="none" strike="noStrike">
                <a:solidFill>
                  <a:srgbClr val="000000"/>
                </a:solidFill>
                <a:latin typeface="Calibri"/>
                <a:ea typeface="Calibri"/>
                <a:cs typeface="Calibri"/>
                <a:sym typeface="Calibri"/>
              </a:rPr>
              <a:t> was originally developed by </a:t>
            </a:r>
            <a:r>
              <a:rPr b="0" i="0" lang="en-US" u="sng" cap="none" strike="noStrike">
                <a:solidFill>
                  <a:srgbClr val="000000"/>
                </a:solidFill>
                <a:latin typeface="Calibri"/>
                <a:ea typeface="Calibri"/>
                <a:cs typeface="Calibri"/>
                <a:sym typeface="Calibri"/>
                <a:hlinkClick r:id="rId3"/>
              </a:rPr>
              <a:t>LinkedIn</a:t>
            </a:r>
            <a:r>
              <a:rPr b="0" i="0" lang="en-US" u="none" cap="none" strike="noStrike">
                <a:solidFill>
                  <a:srgbClr val="000000"/>
                </a:solidFill>
                <a:latin typeface="Calibri"/>
                <a:ea typeface="Calibri"/>
                <a:cs typeface="Calibri"/>
                <a:sym typeface="Calibri"/>
              </a:rPr>
              <a:t>, and was subsequently open sourced in early 2011. </a:t>
            </a:r>
            <a:r>
              <a:rPr b="0" baseline="30000" i="0" lang="en-US" u="none" cap="none" strike="noStrike">
                <a:solidFill>
                  <a:srgbClr val="000000"/>
                </a:solidFill>
                <a:latin typeface="Calibri"/>
                <a:ea typeface="Calibri"/>
                <a:cs typeface="Calibri"/>
                <a:sym typeface="Calibri"/>
              </a:rPr>
              <a:t>[6]</a:t>
            </a:r>
            <a:endParaRPr b="0" baseline="30000" i="0" u="none" cap="none" strike="noStrike">
              <a:solidFill>
                <a:srgbClr val="000000"/>
              </a:solidFill>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b="1" i="0" lang="en-US" u="none" cap="none" strike="noStrike">
                <a:solidFill>
                  <a:srgbClr val="000000"/>
                </a:solidFill>
                <a:latin typeface="Calibri"/>
                <a:ea typeface="Calibri"/>
                <a:cs typeface="Calibri"/>
                <a:sym typeface="Calibri"/>
              </a:rPr>
              <a:t>Features:</a:t>
            </a:r>
            <a:r>
              <a:rPr b="0" i="0" lang="en-US" u="none" cap="none" strike="noStrike">
                <a:solidFill>
                  <a:srgbClr val="000000"/>
                </a:solidFill>
                <a:latin typeface="Calibri"/>
                <a:ea typeface="Calibri"/>
                <a:cs typeface="Calibri"/>
                <a:sym typeface="Calibri"/>
              </a:rPr>
              <a:t> Kafka</a:t>
            </a:r>
            <a:r>
              <a:rPr b="1" lang="en-US">
                <a:solidFill>
                  <a:srgbClr val="000000"/>
                </a:solidFill>
              </a:rPr>
              <a:t>®</a:t>
            </a:r>
            <a:r>
              <a:rPr b="0" i="0" lang="en-US" u="none" cap="none" strike="noStrike">
                <a:solidFill>
                  <a:srgbClr val="000000"/>
                </a:solidFill>
                <a:latin typeface="Calibri"/>
                <a:ea typeface="Calibri"/>
                <a:cs typeface="Calibri"/>
                <a:sym typeface="Calibri"/>
              </a:rPr>
              <a:t> provide a unified, high-throughput, low-latency platform for handling real-time data feeds. Its storage layer is essentially a "massively scalable pub/sub message queue architected as a distributed transaction log," making it highly valuable for enterprise infrastructures to process streaming data.</a:t>
            </a:r>
            <a:r>
              <a:rPr b="0" baseline="30000" i="0" lang="en-US" u="none" cap="none" strike="noStrike">
                <a:solidFill>
                  <a:srgbClr val="000000"/>
                </a:solidFill>
                <a:latin typeface="Calibri"/>
                <a:ea typeface="Calibri"/>
                <a:cs typeface="Calibri"/>
                <a:sym typeface="Calibri"/>
              </a:rPr>
              <a:t>[7]</a:t>
            </a:r>
            <a:endParaRPr b="0" baseline="30000" i="0" u="none" cap="none" strike="noStrike">
              <a:solidFill>
                <a:srgbClr val="000000"/>
              </a:solidFill>
              <a:latin typeface="Calibri"/>
              <a:ea typeface="Calibri"/>
              <a:cs typeface="Calibri"/>
              <a:sym typeface="Calibri"/>
            </a:endParaRPr>
          </a:p>
          <a:p>
            <a:pPr indent="-355600" lvl="0" marL="457200" marR="0" rtl="0" algn="l">
              <a:lnSpc>
                <a:spcPct val="115000"/>
              </a:lnSpc>
              <a:spcBef>
                <a:spcPts val="0"/>
              </a:spcBef>
              <a:spcAft>
                <a:spcPts val="0"/>
              </a:spcAft>
              <a:buClr>
                <a:srgbClr val="000000"/>
              </a:buClr>
              <a:buSzPts val="2000"/>
              <a:buFont typeface="Calibri"/>
              <a:buChar char="●"/>
            </a:pPr>
            <a:r>
              <a:rPr b="1" i="0" lang="en-US" u="none" cap="none" strike="noStrike">
                <a:solidFill>
                  <a:srgbClr val="000000"/>
                </a:solidFill>
                <a:latin typeface="Calibri"/>
                <a:ea typeface="Calibri"/>
                <a:cs typeface="Calibri"/>
                <a:sym typeface="Calibri"/>
              </a:rPr>
              <a:t>Applications: </a:t>
            </a:r>
            <a:r>
              <a:rPr b="0" i="0" lang="en-US" u="none" cap="none" strike="noStrike">
                <a:solidFill>
                  <a:srgbClr val="000000"/>
                </a:solidFill>
                <a:latin typeface="Calibri"/>
                <a:ea typeface="Calibri"/>
                <a:cs typeface="Calibri"/>
                <a:sym typeface="Calibri"/>
              </a:rPr>
              <a:t>Kafka</a:t>
            </a:r>
            <a:r>
              <a:rPr b="1" lang="en-US">
                <a:solidFill>
                  <a:srgbClr val="000000"/>
                </a:solidFill>
              </a:rPr>
              <a:t>®</a:t>
            </a:r>
            <a:r>
              <a:rPr b="0" i="0" lang="en-US" u="none" cap="none" strike="noStrike">
                <a:solidFill>
                  <a:srgbClr val="000000"/>
                </a:solidFill>
                <a:latin typeface="Calibri"/>
                <a:ea typeface="Calibri"/>
                <a:cs typeface="Calibri"/>
                <a:sym typeface="Calibri"/>
              </a:rPr>
              <a:t> works as messaging bus, helps in tracking website activities, monitoring data, used as log aggregation solution, in event sourcing and acts as external commit-log for a distributed system </a:t>
            </a:r>
            <a:r>
              <a:rPr b="0" baseline="30000" i="0" lang="en-US" u="none" cap="none" strike="noStrike">
                <a:solidFill>
                  <a:srgbClr val="000000"/>
                </a:solidFill>
                <a:latin typeface="Calibri"/>
                <a:ea typeface="Calibri"/>
                <a:cs typeface="Calibri"/>
                <a:sym typeface="Calibri"/>
              </a:rPr>
              <a:t>[7]</a:t>
            </a:r>
            <a:endParaRPr b="0" baseline="30000" i="0" u="none" cap="none" strike="noStrike">
              <a:solidFill>
                <a:srgbClr val="000000"/>
              </a:solidFill>
              <a:latin typeface="Calibri"/>
              <a:ea typeface="Calibri"/>
              <a:cs typeface="Calibri"/>
              <a:sym typeface="Calibri"/>
            </a:endParaRPr>
          </a:p>
          <a:p>
            <a:pPr indent="0" lvl="0" marL="0" marR="0" rtl="0" algn="just">
              <a:lnSpc>
                <a:spcPct val="115000"/>
              </a:lnSpc>
              <a:spcBef>
                <a:spcPts val="200"/>
              </a:spcBef>
              <a:spcAft>
                <a:spcPts val="1200"/>
              </a:spcAft>
              <a:buClr>
                <a:schemeClr val="dk1"/>
              </a:buClr>
              <a:buSzPts val="1100"/>
              <a:buFont typeface="Arial"/>
              <a:buNone/>
            </a:pPr>
            <a:r>
              <a:t/>
            </a:r>
            <a:endParaRPr b="0" i="0" u="none" cap="none" strike="noStrike">
              <a:solidFill>
                <a:srgbClr val="000000"/>
              </a:solidFill>
              <a:latin typeface="Calibri"/>
              <a:ea typeface="Calibri"/>
              <a:cs typeface="Calibri"/>
              <a:sym typeface="Calibri"/>
            </a:endParaRPr>
          </a:p>
        </p:txBody>
      </p:sp>
      <p:pic>
        <p:nvPicPr>
          <p:cNvPr id="286" name="Shape 286"/>
          <p:cNvPicPr preferRelativeResize="0"/>
          <p:nvPr/>
        </p:nvPicPr>
        <p:blipFill rotWithShape="1">
          <a:blip r:embed="rId4">
            <a:alphaModFix/>
          </a:blip>
          <a:srcRect b="0" l="0" r="0" t="0"/>
          <a:stretch/>
        </p:blipFill>
        <p:spPr>
          <a:xfrm>
            <a:off x="4507550" y="376663"/>
            <a:ext cx="3667150" cy="1270675"/>
          </a:xfrm>
          <a:prstGeom prst="rect">
            <a:avLst/>
          </a:prstGeom>
          <a:noFill/>
          <a:ln>
            <a:noFill/>
          </a:ln>
        </p:spPr>
      </p:pic>
      <p:sp>
        <p:nvSpPr>
          <p:cNvPr id="287" name="Shape 287"/>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85000"/>
              </a:lnSpc>
              <a:spcBef>
                <a:spcPts val="0"/>
              </a:spcBef>
              <a:spcAft>
                <a:spcPts val="0"/>
              </a:spcAft>
              <a:buClr>
                <a:srgbClr val="000000"/>
              </a:buClr>
              <a:buSzPts val="1100"/>
              <a:buFont typeface="Arial"/>
              <a:buNone/>
            </a:pPr>
            <a:r>
              <a:t/>
            </a:r>
            <a:endParaRPr b="1" sz="3600">
              <a:solidFill>
                <a:srgbClr val="3F3F3F"/>
              </a:solidFill>
              <a:latin typeface="Calibri"/>
              <a:ea typeface="Calibri"/>
              <a:cs typeface="Calibri"/>
              <a:sym typeface="Calibri"/>
            </a:endParaRPr>
          </a:p>
        </p:txBody>
      </p:sp>
      <p:sp>
        <p:nvSpPr>
          <p:cNvPr id="288" name="Shape 288"/>
          <p:cNvSpPr txBox="1"/>
          <p:nvPr/>
        </p:nvSpPr>
        <p:spPr>
          <a:xfrm>
            <a:off x="7682900" y="6341425"/>
            <a:ext cx="4509000" cy="516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400"/>
              <a:buFont typeface="Calibri"/>
              <a:buNone/>
            </a:pPr>
            <a:r>
              <a:rPr lang="en-US" sz="1200">
                <a:solidFill>
                  <a:srgbClr val="FFFFFF"/>
                </a:solidFill>
                <a:latin typeface="Calibri"/>
                <a:ea typeface="Calibri"/>
                <a:cs typeface="Calibri"/>
                <a:sym typeface="Calibri"/>
              </a:rPr>
              <a:t>Reference: </a:t>
            </a:r>
            <a:r>
              <a:rPr lang="en-US" sz="1200" u="sng">
                <a:solidFill>
                  <a:srgbClr val="FFFFFF"/>
                </a:solidFill>
                <a:latin typeface="Calibri"/>
                <a:ea typeface="Calibri"/>
                <a:cs typeface="Calibri"/>
                <a:sym typeface="Calibri"/>
                <a:hlinkClick r:id="rId5"/>
              </a:rPr>
              <a:t>https://en.wikipedia.org/wiki/Apache_Kafka</a:t>
            </a:r>
            <a:r>
              <a:rPr lang="en-US" sz="1200">
                <a:solidFill>
                  <a:srgbClr val="FFFFFF"/>
                </a:solidFill>
                <a:latin typeface="Calibri"/>
                <a:ea typeface="Calibri"/>
                <a:cs typeface="Calibri"/>
                <a:sym typeface="Calibri"/>
              </a:rPr>
              <a:t> [6]</a:t>
            </a:r>
            <a:endParaRPr sz="1200">
              <a:solidFill>
                <a:srgbClr val="FFFFFF"/>
              </a:solidFill>
              <a:latin typeface="Calibri"/>
              <a:ea typeface="Calibri"/>
              <a:cs typeface="Calibri"/>
              <a:sym typeface="Calibri"/>
            </a:endParaRPr>
          </a:p>
          <a:p>
            <a:pPr indent="0" lvl="0" marL="0" rtl="0">
              <a:spcBef>
                <a:spcPts val="0"/>
              </a:spcBef>
              <a:spcAft>
                <a:spcPts val="0"/>
              </a:spcAft>
              <a:buClr>
                <a:schemeClr val="dk1"/>
              </a:buClr>
              <a:buSzPts val="1400"/>
              <a:buFont typeface="Calibri"/>
              <a:buNone/>
            </a:pPr>
            <a:r>
              <a:rPr lang="en-US" sz="1200">
                <a:solidFill>
                  <a:srgbClr val="FFFFFF"/>
                </a:solidFill>
                <a:latin typeface="Calibri"/>
                <a:ea typeface="Calibri"/>
                <a:cs typeface="Calibri"/>
                <a:sym typeface="Calibri"/>
              </a:rPr>
              <a:t>	       </a:t>
            </a:r>
            <a:r>
              <a:rPr lang="en-US" sz="1200" u="sng">
                <a:solidFill>
                  <a:srgbClr val="FFFFFF"/>
                </a:solidFill>
                <a:latin typeface="Calibri"/>
                <a:ea typeface="Calibri"/>
                <a:cs typeface="Calibri"/>
                <a:sym typeface="Calibri"/>
                <a:hlinkClick r:id="rId6"/>
              </a:rPr>
              <a:t>https://kafka.apache.org/uses</a:t>
            </a:r>
            <a:r>
              <a:rPr lang="en-US" sz="1200">
                <a:solidFill>
                  <a:srgbClr val="FFFFFF"/>
                </a:solidFill>
                <a:latin typeface="Calibri"/>
                <a:ea typeface="Calibri"/>
                <a:cs typeface="Calibri"/>
                <a:sym typeface="Calibri"/>
              </a:rPr>
              <a:t> [7]</a:t>
            </a:r>
            <a:endParaRPr sz="1200">
              <a:solidFill>
                <a:srgbClr val="FFFFFF"/>
              </a:solidFill>
              <a:latin typeface="Calibri"/>
              <a:ea typeface="Calibri"/>
              <a:cs typeface="Calibri"/>
              <a:sym typeface="Calibri"/>
            </a:endParaRPr>
          </a:p>
        </p:txBody>
      </p:sp>
      <p:pic>
        <p:nvPicPr>
          <p:cNvPr id="289" name="Shape 289"/>
          <p:cNvPicPr preferRelativeResize="0"/>
          <p:nvPr/>
        </p:nvPicPr>
        <p:blipFill>
          <a:blip r:embed="rId7">
            <a:alphaModFix/>
          </a:blip>
          <a:stretch>
            <a:fillRect/>
          </a:stretch>
        </p:blipFill>
        <p:spPr>
          <a:xfrm>
            <a:off x="11272425" y="660750"/>
            <a:ext cx="172650" cy="172650"/>
          </a:xfrm>
          <a:prstGeom prst="rect">
            <a:avLst/>
          </a:prstGeom>
          <a:noFill/>
          <a:ln>
            <a:noFill/>
          </a:ln>
        </p:spPr>
      </p:pic>
      <p:pic>
        <p:nvPicPr>
          <p:cNvPr id="290" name="Shape 290"/>
          <p:cNvPicPr preferRelativeResize="0"/>
          <p:nvPr/>
        </p:nvPicPr>
        <p:blipFill>
          <a:blip r:embed="rId8">
            <a:alphaModFix/>
          </a:blip>
          <a:stretch>
            <a:fillRect/>
          </a:stretch>
        </p:blipFill>
        <p:spPr>
          <a:xfrm>
            <a:off x="10591086" y="125250"/>
            <a:ext cx="1441015" cy="1450750"/>
          </a:xfrm>
          <a:prstGeom prst="rect">
            <a:avLst/>
          </a:prstGeom>
          <a:noFill/>
          <a:ln>
            <a:noFill/>
          </a:ln>
        </p:spPr>
      </p:pic>
      <p:pic>
        <p:nvPicPr>
          <p:cNvPr id="291" name="Shape 291"/>
          <p:cNvPicPr preferRelativeResize="0"/>
          <p:nvPr/>
        </p:nvPicPr>
        <p:blipFill>
          <a:blip r:embed="rId7">
            <a:alphaModFix/>
          </a:blip>
          <a:stretch>
            <a:fillRect/>
          </a:stretch>
        </p:blipFill>
        <p:spPr>
          <a:xfrm>
            <a:off x="7843425" y="736950"/>
            <a:ext cx="172650" cy="17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Agenda</a:t>
            </a:r>
            <a:endParaRPr b="1" i="0" sz="3600" u="none" cap="none" strike="noStrike">
              <a:solidFill>
                <a:srgbClr val="3F3F3F"/>
              </a:solidFill>
              <a:latin typeface="Calibri"/>
              <a:ea typeface="Calibri"/>
              <a:cs typeface="Calibri"/>
              <a:sym typeface="Calibri"/>
            </a:endParaRPr>
          </a:p>
        </p:txBody>
      </p:sp>
      <p:sp>
        <p:nvSpPr>
          <p:cNvPr id="116" name="Shape 116"/>
          <p:cNvSpPr txBox="1"/>
          <p:nvPr>
            <p:ph idx="1" type="body"/>
          </p:nvPr>
        </p:nvSpPr>
        <p:spPr>
          <a:xfrm>
            <a:off x="1598700" y="1919300"/>
            <a:ext cx="5768700" cy="4296000"/>
          </a:xfrm>
          <a:prstGeom prst="rect">
            <a:avLst/>
          </a:prstGeom>
          <a:noFill/>
          <a:ln>
            <a:noFill/>
          </a:ln>
        </p:spPr>
        <p:txBody>
          <a:bodyPr anchorCtr="0" anchor="t" bIns="45700" lIns="0" spcFirstLastPara="1" rIns="0" wrap="square" tIns="45700">
            <a:noAutofit/>
          </a:bodyPr>
          <a:lstStyle/>
          <a:p>
            <a:pPr indent="-355600" lvl="0" marL="457200" marR="0" rtl="0" algn="l">
              <a:lnSpc>
                <a:spcPct val="90000"/>
              </a:lnSpc>
              <a:spcBef>
                <a:spcPts val="0"/>
              </a:spcBef>
              <a:spcAft>
                <a:spcPts val="0"/>
              </a:spcAft>
              <a:buClr>
                <a:srgbClr val="000000"/>
              </a:buClr>
              <a:buSzPts val="2000"/>
              <a:buChar char="●"/>
            </a:pPr>
            <a:r>
              <a:rPr lang="en-US">
                <a:solidFill>
                  <a:srgbClr val="000000"/>
                </a:solidFill>
              </a:rPr>
              <a:t> Who are we?</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lang="en-US">
                <a:solidFill>
                  <a:srgbClr val="000000"/>
                </a:solidFill>
              </a:rPr>
              <a:t> Mission</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lang="en-US">
                <a:solidFill>
                  <a:srgbClr val="000000"/>
                </a:solidFill>
              </a:rPr>
              <a:t> Current System </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b="0" i="0" lang="en-US" u="none" cap="none" strike="noStrike">
                <a:solidFill>
                  <a:srgbClr val="000000"/>
                </a:solidFill>
                <a:latin typeface="Calibri"/>
                <a:ea typeface="Calibri"/>
                <a:cs typeface="Calibri"/>
                <a:sym typeface="Calibri"/>
              </a:rPr>
              <a:t> </a:t>
            </a:r>
            <a:r>
              <a:rPr lang="en-US">
                <a:solidFill>
                  <a:srgbClr val="000000"/>
                </a:solidFill>
              </a:rPr>
              <a:t>Proposed System</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lang="en-US">
                <a:solidFill>
                  <a:srgbClr val="000000"/>
                </a:solidFill>
              </a:rPr>
              <a:t> Business objectives</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b="0" i="0" lang="en-US" u="none" cap="none" strike="noStrike">
                <a:solidFill>
                  <a:srgbClr val="000000"/>
                </a:solidFill>
                <a:latin typeface="Calibri"/>
                <a:ea typeface="Calibri"/>
                <a:cs typeface="Calibri"/>
                <a:sym typeface="Calibri"/>
              </a:rPr>
              <a:t> </a:t>
            </a:r>
            <a:r>
              <a:rPr lang="en-US">
                <a:solidFill>
                  <a:srgbClr val="000000"/>
                </a:solidFill>
              </a:rPr>
              <a:t>Technical Objectives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 Financial Objective</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 Which OSS?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 Why this OSS?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 SDLC Model </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Kafka Use cases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Kafka Sponsors</a:t>
            </a:r>
            <a:endParaRPr>
              <a:solidFill>
                <a:srgbClr val="000000"/>
              </a:solidFill>
            </a:endParaRPr>
          </a:p>
          <a:p>
            <a:pPr indent="0" lvl="0" marL="0" rtl="0">
              <a:spcBef>
                <a:spcPts val="0"/>
              </a:spcBef>
              <a:spcAft>
                <a:spcPts val="0"/>
              </a:spcAft>
              <a:buNone/>
            </a:pPr>
            <a:r>
              <a:t/>
            </a:r>
            <a:endParaRPr>
              <a:solidFill>
                <a:srgbClr val="000000"/>
              </a:solidFill>
            </a:endParaRPr>
          </a:p>
          <a:p>
            <a:pPr indent="0" lvl="0" marL="0" rtl="0">
              <a:spcBef>
                <a:spcPts val="0"/>
              </a:spcBef>
              <a:spcAft>
                <a:spcPts val="0"/>
              </a:spcAft>
              <a:buNone/>
            </a:pPr>
            <a:r>
              <a:t/>
            </a:r>
            <a:endParaRPr sz="2400">
              <a:solidFill>
                <a:srgbClr val="000000"/>
              </a:solidFill>
            </a:endParaRPr>
          </a:p>
        </p:txBody>
      </p:sp>
      <p:pic>
        <p:nvPicPr>
          <p:cNvPr id="117" name="Shape 117"/>
          <p:cNvPicPr preferRelativeResize="0"/>
          <p:nvPr/>
        </p:nvPicPr>
        <p:blipFill>
          <a:blip r:embed="rId3">
            <a:alphaModFix/>
          </a:blip>
          <a:stretch>
            <a:fillRect/>
          </a:stretch>
        </p:blipFill>
        <p:spPr>
          <a:xfrm>
            <a:off x="10591030" y="125250"/>
            <a:ext cx="1441070" cy="1450800"/>
          </a:xfrm>
          <a:prstGeom prst="rect">
            <a:avLst/>
          </a:prstGeom>
          <a:noFill/>
          <a:ln>
            <a:noFill/>
          </a:ln>
        </p:spPr>
      </p:pic>
      <p:sp>
        <p:nvSpPr>
          <p:cNvPr id="118" name="Shape 118"/>
          <p:cNvSpPr txBox="1"/>
          <p:nvPr/>
        </p:nvSpPr>
        <p:spPr>
          <a:xfrm>
            <a:off x="6403225" y="1919300"/>
            <a:ext cx="4275000" cy="3692700"/>
          </a:xfrm>
          <a:prstGeom prst="rect">
            <a:avLst/>
          </a:prstGeom>
          <a:noFill/>
          <a:ln>
            <a:noFill/>
          </a:ln>
        </p:spPr>
        <p:txBody>
          <a:bodyPr anchorCtr="0" anchor="t" bIns="91425" lIns="91425" spcFirstLastPara="1" rIns="91425" wrap="square" tIns="91425">
            <a:noAutofit/>
          </a:bodyPr>
          <a:lstStyle/>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Kafka Commits</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Kafka Users</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User Requirements</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User Persona &amp; User Story</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Risk Assessment</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Risk Mitigation</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Depreciation Management Policy</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Project Plan</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Conclusion</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Group Learning goals</a:t>
            </a:r>
            <a:endParaRPr sz="2000">
              <a:latin typeface="Calibri"/>
              <a:ea typeface="Calibri"/>
              <a:cs typeface="Calibri"/>
              <a:sym typeface="Calibri"/>
            </a:endParaRPr>
          </a:p>
          <a:p>
            <a:pPr indent="-355600" lvl="0" marL="457200" rtl="0">
              <a:lnSpc>
                <a:spcPct val="90000"/>
              </a:lnSpc>
              <a:spcBef>
                <a:spcPts val="0"/>
              </a:spcBef>
              <a:spcAft>
                <a:spcPts val="0"/>
              </a:spcAft>
              <a:buClr>
                <a:srgbClr val="000000"/>
              </a:buClr>
              <a:buSzPts val="2000"/>
              <a:buFont typeface="Calibri"/>
              <a:buChar char="●"/>
            </a:pPr>
            <a:r>
              <a:rPr lang="en-US" sz="2000">
                <a:latin typeface="Calibri"/>
                <a:ea typeface="Calibri"/>
                <a:cs typeface="Calibri"/>
                <a:sym typeface="Calibri"/>
              </a:rPr>
              <a:t>References</a:t>
            </a:r>
            <a:endParaRPr sz="2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US" sz="3600"/>
              <a:t>OSS Capabilities</a:t>
            </a:r>
            <a:endParaRPr b="0" i="0" sz="4800" u="none" cap="none" strike="noStrike">
              <a:solidFill>
                <a:srgbClr val="3F3F3F"/>
              </a:solidFill>
              <a:latin typeface="Calibri"/>
              <a:ea typeface="Calibri"/>
              <a:cs typeface="Calibri"/>
              <a:sym typeface="Calibri"/>
            </a:endParaRPr>
          </a:p>
        </p:txBody>
      </p:sp>
      <p:sp>
        <p:nvSpPr>
          <p:cNvPr id="298" name="Shape 298"/>
          <p:cNvSpPr txBox="1"/>
          <p:nvPr>
            <p:ph idx="1" type="body"/>
          </p:nvPr>
        </p:nvSpPr>
        <p:spPr>
          <a:xfrm>
            <a:off x="1097275" y="1737400"/>
            <a:ext cx="10058400" cy="4511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rgbClr val="000000"/>
              </a:buClr>
              <a:buSzPts val="2000"/>
              <a:buFont typeface="Calibri"/>
              <a:buChar char="●"/>
            </a:pPr>
            <a:r>
              <a:rPr b="1" i="0" lang="en-US" u="none" cap="none" strike="noStrike">
                <a:solidFill>
                  <a:srgbClr val="000000"/>
                </a:solidFill>
              </a:rPr>
              <a:t>High-throughput:</a:t>
            </a:r>
            <a:r>
              <a:rPr i="0" lang="en-US" u="none" cap="none" strike="noStrike">
                <a:solidFill>
                  <a:srgbClr val="000000"/>
                </a:solidFill>
              </a:rPr>
              <a:t> Kafka</a:t>
            </a:r>
            <a:r>
              <a:rPr b="1" lang="en-US">
                <a:solidFill>
                  <a:srgbClr val="000000"/>
                </a:solidFill>
              </a:rPr>
              <a:t>®</a:t>
            </a:r>
            <a:r>
              <a:rPr i="0" lang="en-US" u="none" cap="none" strike="noStrike">
                <a:solidFill>
                  <a:srgbClr val="000000"/>
                </a:solidFill>
              </a:rPr>
              <a:t> is capable of handling high-velocity and high-volume data using not so large hardware. It is capable of supporting message throughput of thousands of messages per second.</a:t>
            </a:r>
            <a:r>
              <a:rPr baseline="30000" i="0" lang="en-US" u="none" cap="none" strike="noStrike">
                <a:solidFill>
                  <a:srgbClr val="000000"/>
                </a:solidFill>
              </a:rPr>
              <a:t>[8]</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b="1" i="0" lang="en-US" u="none" cap="none" strike="noStrike">
                <a:solidFill>
                  <a:srgbClr val="000000"/>
                </a:solidFill>
              </a:rPr>
              <a:t>Low latency:</a:t>
            </a:r>
            <a:r>
              <a:rPr i="0" lang="en-US" u="none" cap="none" strike="noStrike">
                <a:solidFill>
                  <a:srgbClr val="000000"/>
                </a:solidFill>
              </a:rPr>
              <a:t> Kafka</a:t>
            </a:r>
            <a:r>
              <a:rPr b="1" lang="en-US">
                <a:solidFill>
                  <a:srgbClr val="000000"/>
                </a:solidFill>
              </a:rPr>
              <a:t>®</a:t>
            </a:r>
            <a:r>
              <a:rPr i="0" lang="en-US" u="none" cap="none" strike="noStrike">
                <a:solidFill>
                  <a:srgbClr val="000000"/>
                </a:solidFill>
              </a:rPr>
              <a:t> is able to handle these messages with very low latency of the range of milliseconds, demanded by most of new use cases.</a:t>
            </a:r>
            <a:r>
              <a:rPr baseline="30000" i="0" lang="en-US" u="none" cap="none" strike="noStrike">
                <a:solidFill>
                  <a:srgbClr val="000000"/>
                </a:solidFill>
              </a:rPr>
              <a:t>[8]</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b="1" i="0" lang="en-US" u="none" cap="none" strike="noStrike">
                <a:solidFill>
                  <a:srgbClr val="000000"/>
                </a:solidFill>
              </a:rPr>
              <a:t>Fault tolerant: </a:t>
            </a:r>
            <a:r>
              <a:rPr i="0" lang="en-US" u="none" cap="none" strike="noStrike">
                <a:solidFill>
                  <a:srgbClr val="000000"/>
                </a:solidFill>
              </a:rPr>
              <a:t>The inherent capability of Kafka to be resistant to node/machine failure within a cluster.</a:t>
            </a:r>
            <a:r>
              <a:rPr baseline="30000" i="0" lang="en-US" u="none" cap="none" strike="noStrike">
                <a:solidFill>
                  <a:srgbClr val="000000"/>
                </a:solidFill>
              </a:rPr>
              <a:t>[8]</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b="1" i="0" lang="en-US" u="none" cap="none" strike="noStrike">
                <a:solidFill>
                  <a:srgbClr val="000000"/>
                </a:solidFill>
              </a:rPr>
              <a:t>Highly scalable:</a:t>
            </a:r>
            <a:r>
              <a:rPr i="0" lang="en-US" u="none" cap="none" strike="noStrike">
                <a:solidFill>
                  <a:srgbClr val="000000"/>
                </a:solidFill>
              </a:rPr>
              <a:t> Kafka</a:t>
            </a:r>
            <a:r>
              <a:rPr b="1" lang="en-US">
                <a:solidFill>
                  <a:srgbClr val="000000"/>
                </a:solidFill>
              </a:rPr>
              <a:t>®</a:t>
            </a:r>
            <a:r>
              <a:rPr i="0" lang="en-US" u="none" cap="none" strike="noStrike">
                <a:solidFill>
                  <a:srgbClr val="000000"/>
                </a:solidFill>
              </a:rPr>
              <a:t> is a distributed system, which is able to be scaled quickly and easily without incurring any downtime.</a:t>
            </a:r>
            <a:r>
              <a:rPr baseline="30000" i="0" lang="en-US" u="none" cap="none" strike="noStrike">
                <a:solidFill>
                  <a:srgbClr val="000000"/>
                </a:solidFill>
              </a:rPr>
              <a:t>[8]</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b="1" i="0" lang="en-US" u="none" cap="none" strike="noStrike">
                <a:solidFill>
                  <a:srgbClr val="000000"/>
                </a:solidFill>
              </a:rPr>
              <a:t>Highly durable:</a:t>
            </a:r>
            <a:r>
              <a:rPr i="0" lang="en-US" u="none" cap="none" strike="noStrike">
                <a:solidFill>
                  <a:srgbClr val="000000"/>
                </a:solidFill>
              </a:rPr>
              <a:t> Kafka</a:t>
            </a:r>
            <a:r>
              <a:rPr b="1" lang="en-US">
                <a:solidFill>
                  <a:srgbClr val="000000"/>
                </a:solidFill>
              </a:rPr>
              <a:t>®</a:t>
            </a:r>
            <a:r>
              <a:rPr i="0" lang="en-US" u="none" cap="none" strike="noStrike">
                <a:solidFill>
                  <a:srgbClr val="000000"/>
                </a:solidFill>
              </a:rPr>
              <a:t> persists the messages on the disks, which provides intra-cluster replication. This makes for a highly durable messaging system.</a:t>
            </a:r>
            <a:r>
              <a:rPr baseline="30000" i="0" lang="en-US" u="none" cap="none" strike="noStrike">
                <a:solidFill>
                  <a:srgbClr val="000000"/>
                </a:solidFill>
              </a:rPr>
              <a:t>[8]</a:t>
            </a:r>
            <a:endParaRPr baseline="30000" i="0" u="none" cap="none" strike="noStrike">
              <a:solidFill>
                <a:srgbClr val="000000"/>
              </a:solidFill>
            </a:endParaRPr>
          </a:p>
          <a:p>
            <a:pPr indent="0" lvl="0" marL="0" marR="0" rtl="0" algn="l">
              <a:lnSpc>
                <a:spcPct val="115000"/>
              </a:lnSpc>
              <a:spcBef>
                <a:spcPts val="200"/>
              </a:spcBef>
              <a:spcAft>
                <a:spcPts val="0"/>
              </a:spcAft>
              <a:buClr>
                <a:schemeClr val="accent1"/>
              </a:buClr>
              <a:buSzPts val="2000"/>
              <a:buFont typeface="Calibri"/>
              <a:buNone/>
            </a:pPr>
            <a:r>
              <a:t/>
            </a:r>
            <a:endParaRPr b="0" i="0" sz="1200" u="none" cap="none" strike="noStrike">
              <a:solidFill>
                <a:srgbClr val="000000"/>
              </a:solidFill>
              <a:highlight>
                <a:srgbClr val="FFFFFF"/>
              </a:highlight>
              <a:latin typeface="Verdana"/>
              <a:ea typeface="Verdana"/>
              <a:cs typeface="Verdana"/>
              <a:sym typeface="Verdana"/>
            </a:endParaRPr>
          </a:p>
        </p:txBody>
      </p:sp>
      <p:sp>
        <p:nvSpPr>
          <p:cNvPr id="299" name="Shape 299"/>
          <p:cNvSpPr txBox="1"/>
          <p:nvPr/>
        </p:nvSpPr>
        <p:spPr>
          <a:xfrm>
            <a:off x="4615250" y="6324700"/>
            <a:ext cx="7488900" cy="56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400"/>
              <a:buFont typeface="Calibri"/>
              <a:buNone/>
            </a:pPr>
            <a:r>
              <a:rPr lang="en-US" sz="1200">
                <a:solidFill>
                  <a:srgbClr val="FFFFFF"/>
                </a:solidFill>
                <a:latin typeface="Calibri"/>
                <a:ea typeface="Calibri"/>
                <a:cs typeface="Calibri"/>
                <a:sym typeface="Calibri"/>
              </a:rPr>
              <a:t>Reference: </a:t>
            </a:r>
            <a:r>
              <a:rPr lang="en-US" sz="1200" u="sng">
                <a:solidFill>
                  <a:srgbClr val="FFFFFF"/>
                </a:solidFill>
                <a:latin typeface="Calibri"/>
                <a:ea typeface="Calibri"/>
                <a:cs typeface="Calibri"/>
                <a:sym typeface="Calibri"/>
                <a:hlinkClick r:id="rId3"/>
              </a:rPr>
              <a:t>http://blog.syncsort.com/2016/05/big-data/4-benefits-of-using-apache-kafka-in-lieu-of-amqp-o</a:t>
            </a:r>
            <a:r>
              <a:rPr lang="en-US" sz="1100" u="sng">
                <a:solidFill>
                  <a:srgbClr val="FFFFFF"/>
                </a:solidFill>
                <a:latin typeface="Calibri"/>
                <a:ea typeface="Calibri"/>
                <a:cs typeface="Calibri"/>
                <a:sym typeface="Calibri"/>
                <a:hlinkClick r:id="rId4"/>
              </a:rPr>
              <a:t>r-jms/</a:t>
            </a:r>
            <a:r>
              <a:rPr lang="en-US" sz="1100">
                <a:solidFill>
                  <a:srgbClr val="FFFFFF"/>
                </a:solidFill>
                <a:latin typeface="Calibri"/>
                <a:ea typeface="Calibri"/>
                <a:cs typeface="Calibri"/>
                <a:sym typeface="Calibri"/>
              </a:rPr>
              <a:t> [8]</a:t>
            </a:r>
            <a:endParaRPr i="0" sz="1100" u="none" cap="none" strike="noStrike">
              <a:solidFill>
                <a:srgbClr val="FFFFFF"/>
              </a:solidFill>
              <a:latin typeface="Calibri"/>
              <a:ea typeface="Calibri"/>
              <a:cs typeface="Calibri"/>
              <a:sym typeface="Calibri"/>
            </a:endParaRPr>
          </a:p>
        </p:txBody>
      </p:sp>
      <p:pic>
        <p:nvPicPr>
          <p:cNvPr id="300" name="Shape 300"/>
          <p:cNvPicPr preferRelativeResize="0"/>
          <p:nvPr/>
        </p:nvPicPr>
        <p:blipFill>
          <a:blip r:embed="rId5">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1066800" y="802001"/>
            <a:ext cx="10058400" cy="8445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Kafka</a:t>
            </a:r>
            <a:r>
              <a:rPr b="0" i="0" lang="en-US" sz="36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Ecosystem</a:t>
            </a:r>
            <a:r>
              <a:rPr baseline="30000" i="0" lang="en-US" sz="3600" u="none" cap="none" strike="noStrike">
                <a:solidFill>
                  <a:srgbClr val="3F3F3F"/>
                </a:solidFill>
              </a:rPr>
              <a:t>[10]</a:t>
            </a:r>
            <a:endParaRPr b="0" baseline="30000" i="0" sz="3600" u="none" cap="none" strike="noStrike">
              <a:solidFill>
                <a:srgbClr val="3F3F3F"/>
              </a:solidFill>
              <a:latin typeface="Calibri"/>
              <a:ea typeface="Calibri"/>
              <a:cs typeface="Calibri"/>
              <a:sym typeface="Calibri"/>
            </a:endParaRPr>
          </a:p>
        </p:txBody>
      </p:sp>
      <p:pic>
        <p:nvPicPr>
          <p:cNvPr id="307" name="Shape 307"/>
          <p:cNvPicPr preferRelativeResize="0"/>
          <p:nvPr/>
        </p:nvPicPr>
        <p:blipFill rotWithShape="1">
          <a:blip r:embed="rId3">
            <a:alphaModFix/>
          </a:blip>
          <a:srcRect b="12762" l="0" r="0" t="0"/>
          <a:stretch/>
        </p:blipFill>
        <p:spPr>
          <a:xfrm>
            <a:off x="1918500" y="2016175"/>
            <a:ext cx="8172124" cy="4011400"/>
          </a:xfrm>
          <a:prstGeom prst="rect">
            <a:avLst/>
          </a:prstGeom>
          <a:noFill/>
          <a:ln>
            <a:noFill/>
          </a:ln>
        </p:spPr>
      </p:pic>
      <p:sp>
        <p:nvSpPr>
          <p:cNvPr id="308" name="Shape 308"/>
          <p:cNvSpPr txBox="1"/>
          <p:nvPr/>
        </p:nvSpPr>
        <p:spPr>
          <a:xfrm>
            <a:off x="5956000" y="6285300"/>
            <a:ext cx="6235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400"/>
              <a:buFont typeface="Arial"/>
              <a:buNone/>
            </a:pPr>
            <a:r>
              <a:rPr b="0" i="0" lang="en-US" sz="1200" u="none" cap="none" strike="noStrike">
                <a:solidFill>
                  <a:srgbClr val="FFFFFF"/>
                </a:solidFill>
                <a:latin typeface="Arial"/>
                <a:ea typeface="Arial"/>
                <a:cs typeface="Arial"/>
                <a:sym typeface="Arial"/>
              </a:rPr>
              <a:t>Reference: https://cwiki.apache.org/confluence/display/KAFKA/Ecosystem[10]</a:t>
            </a:r>
            <a:endParaRPr b="0" i="0" sz="1200" u="none" cap="none" strike="noStrike">
              <a:solidFill>
                <a:srgbClr val="FFFFFF"/>
              </a:solidFill>
              <a:latin typeface="Arial"/>
              <a:ea typeface="Arial"/>
              <a:cs typeface="Arial"/>
              <a:sym typeface="Arial"/>
            </a:endParaRPr>
          </a:p>
        </p:txBody>
      </p:sp>
      <p:pic>
        <p:nvPicPr>
          <p:cNvPr id="309" name="Shape 309"/>
          <p:cNvPicPr preferRelativeResize="0"/>
          <p:nvPr/>
        </p:nvPicPr>
        <p:blipFill>
          <a:blip r:embed="rId4">
            <a:alphaModFix/>
          </a:blip>
          <a:stretch>
            <a:fillRect/>
          </a:stretch>
        </p:blipFill>
        <p:spPr>
          <a:xfrm>
            <a:off x="3881025" y="2260950"/>
            <a:ext cx="172650" cy="172650"/>
          </a:xfrm>
          <a:prstGeom prst="rect">
            <a:avLst/>
          </a:prstGeom>
          <a:noFill/>
          <a:ln>
            <a:noFill/>
          </a:ln>
        </p:spPr>
      </p:pic>
      <p:pic>
        <p:nvPicPr>
          <p:cNvPr id="310" name="Shape 310"/>
          <p:cNvPicPr preferRelativeResize="0"/>
          <p:nvPr/>
        </p:nvPicPr>
        <p:blipFill>
          <a:blip r:embed="rId4">
            <a:alphaModFix/>
          </a:blip>
          <a:stretch>
            <a:fillRect/>
          </a:stretch>
        </p:blipFill>
        <p:spPr>
          <a:xfrm>
            <a:off x="2204625" y="1041750"/>
            <a:ext cx="172650" cy="172650"/>
          </a:xfrm>
          <a:prstGeom prst="rect">
            <a:avLst/>
          </a:prstGeom>
          <a:noFill/>
          <a:ln>
            <a:noFill/>
          </a:ln>
        </p:spPr>
      </p:pic>
      <p:pic>
        <p:nvPicPr>
          <p:cNvPr id="311" name="Shape 311"/>
          <p:cNvPicPr preferRelativeResize="0"/>
          <p:nvPr/>
        </p:nvPicPr>
        <p:blipFill>
          <a:blip r:embed="rId5">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3F3F3F"/>
              </a:buClr>
              <a:buSzPts val="4800"/>
              <a:buFont typeface="Calibri"/>
              <a:buNone/>
            </a:pPr>
            <a:r>
              <a:rPr b="1" lang="en-US" sz="3600"/>
              <a:t>OSS Ecosystem</a:t>
            </a:r>
            <a:endParaRPr b="1" sz="3600"/>
          </a:p>
        </p:txBody>
      </p:sp>
      <p:sp>
        <p:nvSpPr>
          <p:cNvPr id="318" name="Shape 318"/>
          <p:cNvSpPr txBox="1"/>
          <p:nvPr>
            <p:ph idx="1" type="body"/>
          </p:nvPr>
        </p:nvSpPr>
        <p:spPr>
          <a:xfrm>
            <a:off x="1097275" y="1737400"/>
            <a:ext cx="10058400" cy="451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2000"/>
              <a:buFont typeface="Calibri"/>
              <a:buNone/>
            </a:pPr>
            <a:r>
              <a:rPr i="0" lang="en-US" u="none" cap="none" strike="noStrike">
                <a:solidFill>
                  <a:srgbClr val="000000"/>
                </a:solidFill>
                <a:highlight>
                  <a:srgbClr val="FFFFFF"/>
                </a:highlight>
              </a:rPr>
              <a:t>Open framework, unified, high-throughput, low-latency platform</a:t>
            </a:r>
            <a:endParaRPr i="0" u="none" cap="none" strike="noStrike">
              <a:solidFill>
                <a:srgbClr val="000000"/>
              </a:solidFill>
              <a:highlight>
                <a:srgbClr val="FFFFFF"/>
              </a:highlight>
            </a:endParaRPr>
          </a:p>
          <a:p>
            <a:pPr indent="0" lvl="0" marL="0" marR="0" rtl="0" algn="l">
              <a:lnSpc>
                <a:spcPct val="115000"/>
              </a:lnSpc>
              <a:spcBef>
                <a:spcPts val="0"/>
              </a:spcBef>
              <a:spcAft>
                <a:spcPts val="0"/>
              </a:spcAft>
              <a:buClr>
                <a:schemeClr val="accent1"/>
              </a:buClr>
              <a:buSzPts val="2000"/>
              <a:buFont typeface="Calibri"/>
              <a:buNone/>
            </a:pPr>
            <a:r>
              <a:t/>
            </a:r>
            <a:endParaRPr i="0" u="none" cap="none" strike="noStrike">
              <a:solidFill>
                <a:srgbClr val="000000"/>
              </a:solidFill>
              <a:highlight>
                <a:srgbClr val="FFFFFF"/>
              </a:highlight>
            </a:endParaRPr>
          </a:p>
          <a:p>
            <a:pPr indent="-355600" lvl="0" marL="457200" marR="0" rtl="0" algn="l">
              <a:lnSpc>
                <a:spcPct val="115000"/>
              </a:lnSpc>
              <a:spcBef>
                <a:spcPts val="1200"/>
              </a:spcBef>
              <a:spcAft>
                <a:spcPts val="0"/>
              </a:spcAft>
              <a:buClr>
                <a:srgbClr val="000000"/>
              </a:buClr>
              <a:buSzPts val="2000"/>
              <a:buFont typeface="Calibri"/>
              <a:buChar char="●"/>
            </a:pPr>
            <a:r>
              <a:rPr i="0" lang="en-US" u="none" cap="none" strike="noStrike">
                <a:solidFill>
                  <a:srgbClr val="000000"/>
                </a:solidFill>
              </a:rPr>
              <a:t>7 years old </a:t>
            </a:r>
            <a:r>
              <a:rPr baseline="30000" i="0" lang="en-US" u="none" cap="none" strike="noStrike">
                <a:solidFill>
                  <a:srgbClr val="000000"/>
                </a:solidFill>
              </a:rPr>
              <a:t>[12]</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i="0" lang="en-US" u="none" cap="none" strike="noStrike">
                <a:solidFill>
                  <a:srgbClr val="000000"/>
                </a:solidFill>
              </a:rPr>
              <a:t>Cross-platform operating system </a:t>
            </a:r>
            <a:r>
              <a:rPr baseline="30000" i="0" lang="en-US" u="none" cap="none" strike="noStrike">
                <a:solidFill>
                  <a:srgbClr val="000000"/>
                </a:solidFill>
              </a:rPr>
              <a:t>[12]</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i="0" lang="en-US" u="none" cap="none" strike="noStrike">
                <a:solidFill>
                  <a:srgbClr val="000000"/>
                </a:solidFill>
              </a:rPr>
              <a:t>6,000+ citations, 370+ contributors, 7000+ stars </a:t>
            </a:r>
            <a:r>
              <a:rPr baseline="30000" i="0" lang="en-US" u="none" cap="none" strike="noStrike">
                <a:solidFill>
                  <a:srgbClr val="000000"/>
                </a:solidFill>
              </a:rPr>
              <a:t>[12]</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i="0" lang="en-US" u="none" cap="none" strike="noStrike">
                <a:solidFill>
                  <a:srgbClr val="000000"/>
                </a:solidFill>
              </a:rPr>
              <a:t>4000+ forks, &gt;1 pull request / day average </a:t>
            </a:r>
            <a:r>
              <a:rPr baseline="30000" lang="en-US">
                <a:solidFill>
                  <a:srgbClr val="000000"/>
                </a:solidFill>
              </a:rPr>
              <a:t>[12]</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i="0" lang="en-US" u="none" cap="none" strike="noStrike">
                <a:solidFill>
                  <a:srgbClr val="000000"/>
                </a:solidFill>
              </a:rPr>
              <a:t>60 Sponsors </a:t>
            </a:r>
            <a:r>
              <a:rPr baseline="30000" i="0" lang="en-US" u="none" cap="none" strike="noStrike">
                <a:solidFill>
                  <a:srgbClr val="000000"/>
                </a:solidFill>
              </a:rPr>
              <a:t>[12]</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i="0" lang="en-US" u="none" cap="none" strike="noStrike">
                <a:solidFill>
                  <a:srgbClr val="000000"/>
                </a:solidFill>
              </a:rPr>
              <a:t>Latest stable version was released 2 months ago </a:t>
            </a:r>
            <a:r>
              <a:rPr baseline="30000" i="0" lang="en-US" u="none" cap="none" strike="noStrike">
                <a:solidFill>
                  <a:srgbClr val="000000"/>
                </a:solidFill>
              </a:rPr>
              <a:t>[12]</a:t>
            </a:r>
            <a:endParaRPr baseline="30000" i="0" u="none" cap="none" strike="noStrike">
              <a:solidFill>
                <a:srgbClr val="000000"/>
              </a:solidFill>
            </a:endParaRPr>
          </a:p>
          <a:p>
            <a:pPr indent="-355600" lvl="0" marL="457200" marR="0" rtl="0" algn="l">
              <a:lnSpc>
                <a:spcPct val="115000"/>
              </a:lnSpc>
              <a:spcBef>
                <a:spcPts val="0"/>
              </a:spcBef>
              <a:spcAft>
                <a:spcPts val="0"/>
              </a:spcAft>
              <a:buClr>
                <a:srgbClr val="000000"/>
              </a:buClr>
              <a:buSzPts val="2000"/>
              <a:buFont typeface="Calibri"/>
              <a:buChar char="●"/>
            </a:pPr>
            <a:r>
              <a:rPr i="0" lang="en-US" u="none" cap="none" strike="noStrike">
                <a:solidFill>
                  <a:srgbClr val="000000"/>
                </a:solidFill>
              </a:rPr>
              <a:t>Can handle huge amount of data </a:t>
            </a:r>
            <a:r>
              <a:rPr baseline="30000" i="0" lang="en-US" u="none" cap="none" strike="noStrike">
                <a:solidFill>
                  <a:srgbClr val="000000"/>
                </a:solidFill>
              </a:rPr>
              <a:t>[12]</a:t>
            </a:r>
            <a:endParaRPr baseline="30000" i="0" u="none" cap="none" strike="noStrike">
              <a:solidFill>
                <a:srgbClr val="000000"/>
              </a:solidFill>
              <a:highlight>
                <a:srgbClr val="FFFFFF"/>
              </a:highlight>
            </a:endParaRPr>
          </a:p>
          <a:p>
            <a:pPr indent="0" lvl="0" marL="0" marR="0" rtl="0" algn="l">
              <a:lnSpc>
                <a:spcPct val="115000"/>
              </a:lnSpc>
              <a:spcBef>
                <a:spcPts val="200"/>
              </a:spcBef>
              <a:spcAft>
                <a:spcPts val="0"/>
              </a:spcAft>
              <a:buClr>
                <a:schemeClr val="accent1"/>
              </a:buClr>
              <a:buSzPts val="2000"/>
              <a:buFont typeface="Calibri"/>
              <a:buNone/>
            </a:pPr>
            <a:r>
              <a:t/>
            </a:r>
            <a:endParaRPr b="0" i="0" sz="19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600"/>
              </a:spcBef>
              <a:spcAft>
                <a:spcPts val="0"/>
              </a:spcAft>
              <a:buClr>
                <a:schemeClr val="accent1"/>
              </a:buClr>
              <a:buSzPts val="2000"/>
              <a:buFont typeface="Calibri"/>
              <a:buNone/>
            </a:pPr>
            <a:r>
              <a:t/>
            </a:r>
            <a:endParaRPr b="0" i="0" sz="1900" u="none" cap="none" strike="noStrike">
              <a:solidFill>
                <a:srgbClr val="000000"/>
              </a:solidFill>
              <a:highlight>
                <a:srgbClr val="FFFFFF"/>
              </a:highlight>
              <a:latin typeface="Arial"/>
              <a:ea typeface="Arial"/>
              <a:cs typeface="Arial"/>
              <a:sym typeface="Arial"/>
            </a:endParaRPr>
          </a:p>
        </p:txBody>
      </p:sp>
      <p:sp>
        <p:nvSpPr>
          <p:cNvPr id="319" name="Shape 319"/>
          <p:cNvSpPr txBox="1"/>
          <p:nvPr/>
        </p:nvSpPr>
        <p:spPr>
          <a:xfrm>
            <a:off x="4590925" y="5004500"/>
            <a:ext cx="74541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9F9F8"/>
              </a:buClr>
              <a:buSzPts val="1400"/>
              <a:buFont typeface="Arial"/>
              <a:buNone/>
            </a:pPr>
            <a:r>
              <a:t/>
            </a:r>
            <a:endParaRPr b="1" sz="1200">
              <a:solidFill>
                <a:srgbClr val="F3F3F3"/>
              </a:solidFill>
              <a:latin typeface="Calibri"/>
              <a:ea typeface="Calibri"/>
              <a:cs typeface="Calibri"/>
              <a:sym typeface="Calibri"/>
            </a:endParaRPr>
          </a:p>
          <a:p>
            <a:pPr indent="0" lvl="0" marL="0" marR="0" rtl="0" algn="l">
              <a:lnSpc>
                <a:spcPct val="100000"/>
              </a:lnSpc>
              <a:spcBef>
                <a:spcPts val="0"/>
              </a:spcBef>
              <a:spcAft>
                <a:spcPts val="0"/>
              </a:spcAft>
              <a:buClr>
                <a:srgbClr val="F9F9F8"/>
              </a:buClr>
              <a:buSzPts val="1400"/>
              <a:buFont typeface="Arial"/>
              <a:buNone/>
            </a:pPr>
            <a:r>
              <a:rPr lang="en-US" sz="1200">
                <a:solidFill>
                  <a:srgbClr val="F3F3F3"/>
                </a:solidFill>
                <a:latin typeface="Calibri"/>
                <a:ea typeface="Calibri"/>
                <a:cs typeface="Calibri"/>
                <a:sym typeface="Calibri"/>
              </a:rPr>
              <a:t>                                                                                                                                References: </a:t>
            </a:r>
            <a:r>
              <a:rPr i="0" lang="en-US" sz="1200" u="none" cap="none" strike="noStrike">
                <a:solidFill>
                  <a:srgbClr val="F3F3F3"/>
                </a:solidFill>
                <a:latin typeface="Calibri"/>
                <a:ea typeface="Calibri"/>
                <a:cs typeface="Calibri"/>
                <a:sym typeface="Calibri"/>
              </a:rPr>
              <a:t> </a:t>
            </a:r>
            <a:r>
              <a:rPr b="1" i="0" lang="en-US" sz="1200" u="sng" cap="none" strike="noStrike">
                <a:solidFill>
                  <a:srgbClr val="F3F3F3"/>
                </a:solidFill>
                <a:latin typeface="Calibri"/>
                <a:ea typeface="Calibri"/>
                <a:cs typeface="Calibri"/>
                <a:sym typeface="Calibri"/>
                <a:hlinkClick r:id="rId3"/>
              </a:rPr>
              <a:t>https://kafka.apache.org/</a:t>
            </a:r>
            <a:r>
              <a:rPr b="1" i="0" lang="en-US" sz="1200" u="none" cap="none" strike="noStrike">
                <a:solidFill>
                  <a:srgbClr val="F3F3F3"/>
                </a:solidFill>
                <a:latin typeface="Calibri"/>
                <a:ea typeface="Calibri"/>
                <a:cs typeface="Calibri"/>
                <a:sym typeface="Calibri"/>
              </a:rPr>
              <a:t> [12]</a:t>
            </a:r>
            <a:endParaRPr b="1" i="0" sz="1200" u="none" cap="none" strike="noStrike">
              <a:solidFill>
                <a:srgbClr val="F3F3F3"/>
              </a:solidFill>
              <a:latin typeface="Calibri"/>
              <a:ea typeface="Calibri"/>
              <a:cs typeface="Calibri"/>
              <a:sym typeface="Calibri"/>
            </a:endParaRPr>
          </a:p>
        </p:txBody>
      </p:sp>
      <p:pic>
        <p:nvPicPr>
          <p:cNvPr id="320" name="Shape 320"/>
          <p:cNvPicPr preferRelativeResize="0"/>
          <p:nvPr/>
        </p:nvPicPr>
        <p:blipFill>
          <a:blip r:embed="rId4">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3600"/>
              <a:buFont typeface="Calibri"/>
              <a:buNone/>
            </a:pPr>
            <a:r>
              <a:rPr b="1" lang="en-US" sz="3600"/>
              <a:t>Leverage Apache Kafka</a:t>
            </a:r>
            <a:r>
              <a:rPr b="1" lang="en-US" sz="3000">
                <a:solidFill>
                  <a:srgbClr val="3F3F3F"/>
                </a:solidFill>
              </a:rPr>
              <a:t>® </a:t>
            </a:r>
            <a:endParaRPr b="1" sz="1100">
              <a:solidFill>
                <a:srgbClr val="0000FF"/>
              </a:solidFill>
            </a:endParaRPr>
          </a:p>
        </p:txBody>
      </p:sp>
      <p:sp>
        <p:nvSpPr>
          <p:cNvPr id="327" name="Shape 327"/>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355600" lvl="0" marL="457200" marR="0" rtl="0" algn="l">
              <a:lnSpc>
                <a:spcPct val="115000"/>
              </a:lnSpc>
              <a:spcBef>
                <a:spcPts val="0"/>
              </a:spcBef>
              <a:spcAft>
                <a:spcPts val="0"/>
              </a:spcAft>
              <a:buClr>
                <a:srgbClr val="000000"/>
              </a:buClr>
              <a:buSzPts val="2000"/>
              <a:buChar char="●"/>
            </a:pPr>
            <a:r>
              <a:rPr lang="en-US">
                <a:solidFill>
                  <a:srgbClr val="000000"/>
                </a:solidFill>
              </a:rPr>
              <a:t>Real-time streaming platform</a:t>
            </a:r>
            <a:r>
              <a:rPr baseline="30000" lang="en-US">
                <a:solidFill>
                  <a:srgbClr val="000000"/>
                </a:solidFill>
              </a:rPr>
              <a:t>[1] </a:t>
            </a:r>
            <a:endParaRPr baseline="30000">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Can handle 20 millions of events like user activity, click rates, orders, etc</a:t>
            </a:r>
            <a:r>
              <a:rPr baseline="30000" lang="en-US">
                <a:solidFill>
                  <a:srgbClr val="000000"/>
                </a:solidFill>
              </a:rPr>
              <a:t>[1] </a:t>
            </a:r>
            <a:endParaRPr>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Need for analyzing these events to determine KPIs</a:t>
            </a:r>
            <a:endParaRPr>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Better decision making</a:t>
            </a:r>
            <a:endParaRPr>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Easily integrated with analytical applications</a:t>
            </a:r>
            <a:endParaRPr>
              <a:solidFill>
                <a:srgbClr val="000000"/>
              </a:solidFill>
            </a:endParaRPr>
          </a:p>
        </p:txBody>
      </p:sp>
      <p:pic>
        <p:nvPicPr>
          <p:cNvPr id="328" name="Shape 328"/>
          <p:cNvPicPr preferRelativeResize="0"/>
          <p:nvPr/>
        </p:nvPicPr>
        <p:blipFill>
          <a:blip r:embed="rId3">
            <a:alphaModFix/>
          </a:blip>
          <a:stretch>
            <a:fillRect/>
          </a:stretch>
        </p:blipFill>
        <p:spPr>
          <a:xfrm>
            <a:off x="8933547" y="4819400"/>
            <a:ext cx="3084645" cy="1450800"/>
          </a:xfrm>
          <a:prstGeom prst="rect">
            <a:avLst/>
          </a:prstGeom>
          <a:noFill/>
          <a:ln>
            <a:noFill/>
          </a:ln>
        </p:spPr>
      </p:pic>
      <p:pic>
        <p:nvPicPr>
          <p:cNvPr id="329" name="Shape 329"/>
          <p:cNvPicPr preferRelativeResize="0"/>
          <p:nvPr/>
        </p:nvPicPr>
        <p:blipFill>
          <a:blip r:embed="rId4">
            <a:alphaModFix/>
          </a:blip>
          <a:stretch>
            <a:fillRect/>
          </a:stretch>
        </p:blipFill>
        <p:spPr>
          <a:xfrm>
            <a:off x="11805825" y="5308950"/>
            <a:ext cx="172650" cy="172650"/>
          </a:xfrm>
          <a:prstGeom prst="rect">
            <a:avLst/>
          </a:prstGeom>
          <a:noFill/>
          <a:ln>
            <a:noFill/>
          </a:ln>
        </p:spPr>
      </p:pic>
      <p:pic>
        <p:nvPicPr>
          <p:cNvPr id="330" name="Shape 330"/>
          <p:cNvPicPr preferRelativeResize="0"/>
          <p:nvPr/>
        </p:nvPicPr>
        <p:blipFill>
          <a:blip r:embed="rId5">
            <a:alphaModFix/>
          </a:blip>
          <a:stretch>
            <a:fillRect/>
          </a:stretch>
        </p:blipFill>
        <p:spPr>
          <a:xfrm>
            <a:off x="10591086" y="125250"/>
            <a:ext cx="1441015" cy="1450750"/>
          </a:xfrm>
          <a:prstGeom prst="rect">
            <a:avLst/>
          </a:prstGeom>
          <a:noFill/>
          <a:ln>
            <a:noFill/>
          </a:ln>
        </p:spPr>
      </p:pic>
      <p:sp>
        <p:nvSpPr>
          <p:cNvPr id="331" name="Shape 331"/>
          <p:cNvSpPr txBox="1"/>
          <p:nvPr/>
        </p:nvSpPr>
        <p:spPr>
          <a:xfrm>
            <a:off x="9542975" y="6270200"/>
            <a:ext cx="2649000" cy="76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400"/>
              <a:buFont typeface="Calibri"/>
              <a:buNone/>
            </a:pPr>
            <a:r>
              <a:rPr lang="en-US" sz="1200">
                <a:solidFill>
                  <a:srgbClr val="F3F3F3"/>
                </a:solidFill>
                <a:latin typeface="Calibri"/>
                <a:ea typeface="Calibri"/>
                <a:cs typeface="Calibri"/>
                <a:sym typeface="Calibri"/>
              </a:rPr>
              <a:t>Reference : </a:t>
            </a:r>
            <a:r>
              <a:rPr b="1" lang="en-US" sz="1200" u="sng">
                <a:solidFill>
                  <a:srgbClr val="F3F3F3"/>
                </a:solidFill>
                <a:latin typeface="Calibri"/>
                <a:ea typeface="Calibri"/>
                <a:cs typeface="Calibri"/>
                <a:sym typeface="Calibri"/>
                <a:hlinkClick r:id="rId6"/>
              </a:rPr>
              <a:t>https://kafka.apache.org/</a:t>
            </a:r>
            <a:r>
              <a:rPr lang="en-US" sz="1200">
                <a:solidFill>
                  <a:srgbClr val="F3F3F3"/>
                </a:solidFill>
              </a:rPr>
              <a:t>[1]</a:t>
            </a:r>
            <a:endParaRPr sz="1200">
              <a:solidFill>
                <a:srgbClr val="F3F3F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3600"/>
              <a:buFont typeface="Calibri"/>
              <a:buNone/>
            </a:pPr>
            <a:r>
              <a:rPr b="1" lang="en-US" sz="3600"/>
              <a:t>Sophisticated data pipeline</a:t>
            </a:r>
            <a:r>
              <a:rPr baseline="30000" lang="en-US" sz="3600"/>
              <a:t>[2]</a:t>
            </a:r>
            <a:endParaRPr baseline="30000" sz="1000"/>
          </a:p>
        </p:txBody>
      </p:sp>
      <p:sp>
        <p:nvSpPr>
          <p:cNvPr id="338" name="Shape 338"/>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0" lvl="0" marL="0" rtl="0">
              <a:lnSpc>
                <a:spcPct val="100000"/>
              </a:lnSpc>
              <a:spcBef>
                <a:spcPts val="0"/>
              </a:spcBef>
              <a:spcAft>
                <a:spcPts val="0"/>
              </a:spcAft>
              <a:buNone/>
            </a:pPr>
            <a:r>
              <a:t/>
            </a:r>
            <a:endParaRPr/>
          </a:p>
        </p:txBody>
      </p:sp>
      <p:pic>
        <p:nvPicPr>
          <p:cNvPr id="339" name="Shape 339"/>
          <p:cNvPicPr preferRelativeResize="0"/>
          <p:nvPr/>
        </p:nvPicPr>
        <p:blipFill>
          <a:blip r:embed="rId3">
            <a:alphaModFix/>
          </a:blip>
          <a:stretch>
            <a:fillRect/>
          </a:stretch>
        </p:blipFill>
        <p:spPr>
          <a:xfrm>
            <a:off x="581025" y="1737400"/>
            <a:ext cx="10892226" cy="4521300"/>
          </a:xfrm>
          <a:prstGeom prst="rect">
            <a:avLst/>
          </a:prstGeom>
          <a:noFill/>
          <a:ln>
            <a:noFill/>
          </a:ln>
        </p:spPr>
      </p:pic>
      <p:pic>
        <p:nvPicPr>
          <p:cNvPr id="340" name="Shape 340"/>
          <p:cNvPicPr preferRelativeResize="0"/>
          <p:nvPr/>
        </p:nvPicPr>
        <p:blipFill>
          <a:blip r:embed="rId4">
            <a:alphaModFix/>
          </a:blip>
          <a:stretch>
            <a:fillRect/>
          </a:stretch>
        </p:blipFill>
        <p:spPr>
          <a:xfrm>
            <a:off x="7081425" y="3556350"/>
            <a:ext cx="172650" cy="172650"/>
          </a:xfrm>
          <a:prstGeom prst="rect">
            <a:avLst/>
          </a:prstGeom>
          <a:noFill/>
          <a:ln>
            <a:noFill/>
          </a:ln>
        </p:spPr>
      </p:pic>
      <p:pic>
        <p:nvPicPr>
          <p:cNvPr id="341" name="Shape 341"/>
          <p:cNvPicPr preferRelativeResize="0"/>
          <p:nvPr/>
        </p:nvPicPr>
        <p:blipFill>
          <a:blip r:embed="rId5">
            <a:alphaModFix/>
          </a:blip>
          <a:stretch>
            <a:fillRect/>
          </a:stretch>
        </p:blipFill>
        <p:spPr>
          <a:xfrm>
            <a:off x="10591086" y="125250"/>
            <a:ext cx="1441015" cy="1450750"/>
          </a:xfrm>
          <a:prstGeom prst="rect">
            <a:avLst/>
          </a:prstGeom>
          <a:noFill/>
          <a:ln>
            <a:noFill/>
          </a:ln>
        </p:spPr>
      </p:pic>
      <p:sp>
        <p:nvSpPr>
          <p:cNvPr id="342" name="Shape 342"/>
          <p:cNvSpPr txBox="1"/>
          <p:nvPr/>
        </p:nvSpPr>
        <p:spPr>
          <a:xfrm>
            <a:off x="5690275" y="6486000"/>
            <a:ext cx="6529500" cy="37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400"/>
              <a:buFont typeface="Calibri"/>
              <a:buNone/>
            </a:pPr>
            <a:r>
              <a:rPr lang="en-US" sz="1200">
                <a:solidFill>
                  <a:srgbClr val="FFFFFF"/>
                </a:solidFill>
                <a:latin typeface="Calibri"/>
                <a:ea typeface="Calibri"/>
                <a:cs typeface="Calibri"/>
                <a:sym typeface="Calibri"/>
              </a:rPr>
              <a:t>Reference: </a:t>
            </a:r>
            <a:r>
              <a:rPr lang="en-US" sz="1200" u="sng">
                <a:solidFill>
                  <a:srgbClr val="FFFFFF"/>
                </a:solidFill>
                <a:hlinkClick r:id="rId6"/>
              </a:rPr>
              <a:t>https://www.confluent.io/blog/the-future-of-etl-isnt-what-it-used-to-be/</a:t>
            </a:r>
            <a:r>
              <a:rPr lang="en-US" sz="1200">
                <a:solidFill>
                  <a:srgbClr val="FFFFFF"/>
                </a:solidFill>
              </a:rPr>
              <a:t> [2]</a:t>
            </a:r>
            <a:endParaRPr sz="12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1097280" y="-197722"/>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a:p>
            <a:pPr indent="0" lvl="0" marL="0" rtl="0">
              <a:spcBef>
                <a:spcPts val="0"/>
              </a:spcBef>
              <a:spcAft>
                <a:spcPts val="0"/>
              </a:spcAft>
              <a:buNone/>
            </a:pPr>
            <a:r>
              <a:rPr b="1" lang="en-US" sz="3600"/>
              <a:t>Design of Kafka</a:t>
            </a:r>
            <a:r>
              <a:rPr b="1" baseline="30000" lang="en-US" sz="3600"/>
              <a:t>[40]</a:t>
            </a:r>
            <a:endParaRPr baseline="30000"/>
          </a:p>
        </p:txBody>
      </p:sp>
      <p:sp>
        <p:nvSpPr>
          <p:cNvPr id="349" name="Shape 349"/>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2400">
              <a:solidFill>
                <a:srgbClr val="4A4A4A"/>
              </a:solidFill>
              <a:latin typeface="Roboto"/>
              <a:ea typeface="Roboto"/>
              <a:cs typeface="Roboto"/>
              <a:sym typeface="Roboto"/>
            </a:endParaRPr>
          </a:p>
          <a:p>
            <a:pPr indent="0" lvl="0" marL="0" rtl="0">
              <a:lnSpc>
                <a:spcPct val="100000"/>
              </a:lnSpc>
              <a:spcBef>
                <a:spcPts val="0"/>
              </a:spcBef>
              <a:spcAft>
                <a:spcPts val="0"/>
              </a:spcAft>
              <a:buNone/>
            </a:pPr>
            <a:r>
              <a:t/>
            </a:r>
            <a:endParaRPr sz="2400"/>
          </a:p>
          <a:p>
            <a:pPr indent="0" lvl="0" marL="0" rtl="0">
              <a:lnSpc>
                <a:spcPct val="100000"/>
              </a:lnSpc>
              <a:spcBef>
                <a:spcPts val="0"/>
              </a:spcBef>
              <a:spcAft>
                <a:spcPts val="0"/>
              </a:spcAft>
              <a:buNone/>
            </a:pPr>
            <a:r>
              <a:t/>
            </a:r>
            <a:endParaRPr sz="2400"/>
          </a:p>
          <a:p>
            <a:pPr indent="0" lvl="0" marL="0" rtl="0">
              <a:lnSpc>
                <a:spcPct val="100000"/>
              </a:lnSpc>
              <a:spcBef>
                <a:spcPts val="0"/>
              </a:spcBef>
              <a:spcAft>
                <a:spcPts val="0"/>
              </a:spcAft>
              <a:buNone/>
            </a:pPr>
            <a:r>
              <a:t/>
            </a:r>
            <a:endParaRPr sz="2400"/>
          </a:p>
        </p:txBody>
      </p:sp>
      <p:pic>
        <p:nvPicPr>
          <p:cNvPr id="350" name="Shape 350"/>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351" name="Shape 351"/>
          <p:cNvSpPr txBox="1"/>
          <p:nvPr/>
        </p:nvSpPr>
        <p:spPr>
          <a:xfrm>
            <a:off x="7295700" y="6461675"/>
            <a:ext cx="4736400" cy="36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200">
                <a:solidFill>
                  <a:srgbClr val="FFFFFF"/>
                </a:solidFill>
                <a:latin typeface="Roboto"/>
                <a:ea typeface="Roboto"/>
                <a:cs typeface="Roboto"/>
                <a:sym typeface="Roboto"/>
              </a:rPr>
              <a:t>Reference: </a:t>
            </a:r>
            <a:r>
              <a:rPr lang="en-US" sz="1100" u="sng">
                <a:solidFill>
                  <a:srgbClr val="FFFFFF"/>
                </a:solidFill>
                <a:hlinkClick r:id="rId4"/>
              </a:rPr>
              <a:t>https://prezi.com/mxenutdbqzij/sdec-2012-apache-kafka/</a:t>
            </a:r>
            <a:r>
              <a:rPr lang="en-US" sz="1100">
                <a:solidFill>
                  <a:srgbClr val="FFFFFF"/>
                </a:solidFill>
              </a:rPr>
              <a:t>[40]</a:t>
            </a:r>
            <a:endParaRPr sz="1100">
              <a:solidFill>
                <a:srgbClr val="FFFFFF"/>
              </a:solidFill>
            </a:endParaRPr>
          </a:p>
        </p:txBody>
      </p:sp>
      <p:pic>
        <p:nvPicPr>
          <p:cNvPr id="352" name="Shape 352"/>
          <p:cNvPicPr preferRelativeResize="0"/>
          <p:nvPr/>
        </p:nvPicPr>
        <p:blipFill rotWithShape="1">
          <a:blip r:embed="rId5">
            <a:alphaModFix/>
          </a:blip>
          <a:srcRect b="1700" l="2219" r="0" t="19578"/>
          <a:stretch/>
        </p:blipFill>
        <p:spPr>
          <a:xfrm>
            <a:off x="904238" y="1253075"/>
            <a:ext cx="9834876" cy="5038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1066805" y="31025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b="1" lang="en-US" sz="3600"/>
              <a:t>OSS technical functionality</a:t>
            </a:r>
            <a:endParaRPr/>
          </a:p>
        </p:txBody>
      </p:sp>
      <p:sp>
        <p:nvSpPr>
          <p:cNvPr id="359" name="Shape 359"/>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2400">
              <a:solidFill>
                <a:srgbClr val="4A4A4A"/>
              </a:solidFill>
              <a:latin typeface="Roboto"/>
              <a:ea typeface="Roboto"/>
              <a:cs typeface="Roboto"/>
              <a:sym typeface="Roboto"/>
            </a:endParaRPr>
          </a:p>
          <a:p>
            <a:pPr indent="0" lvl="0" marL="0" rtl="0">
              <a:lnSpc>
                <a:spcPct val="100000"/>
              </a:lnSpc>
              <a:spcBef>
                <a:spcPts val="0"/>
              </a:spcBef>
              <a:spcAft>
                <a:spcPts val="0"/>
              </a:spcAft>
              <a:buNone/>
            </a:pPr>
            <a:r>
              <a:t/>
            </a:r>
            <a:endParaRPr sz="2400"/>
          </a:p>
          <a:p>
            <a:pPr indent="0" lvl="0" marL="0" rtl="0">
              <a:lnSpc>
                <a:spcPct val="100000"/>
              </a:lnSpc>
              <a:spcBef>
                <a:spcPts val="0"/>
              </a:spcBef>
              <a:spcAft>
                <a:spcPts val="0"/>
              </a:spcAft>
              <a:buNone/>
            </a:pPr>
            <a:r>
              <a:t/>
            </a:r>
            <a:endParaRPr sz="2400"/>
          </a:p>
          <a:p>
            <a:pPr indent="0" lvl="0" marL="0" rtl="0">
              <a:lnSpc>
                <a:spcPct val="100000"/>
              </a:lnSpc>
              <a:spcBef>
                <a:spcPts val="0"/>
              </a:spcBef>
              <a:spcAft>
                <a:spcPts val="0"/>
              </a:spcAft>
              <a:buNone/>
            </a:pPr>
            <a:r>
              <a:t/>
            </a:r>
            <a:endParaRPr sz="2400"/>
          </a:p>
        </p:txBody>
      </p:sp>
      <p:pic>
        <p:nvPicPr>
          <p:cNvPr id="360" name="Shape 360"/>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361" name="Shape 361"/>
          <p:cNvSpPr txBox="1"/>
          <p:nvPr/>
        </p:nvSpPr>
        <p:spPr>
          <a:xfrm>
            <a:off x="7342100" y="6508375"/>
            <a:ext cx="4849800" cy="25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200">
                <a:solidFill>
                  <a:srgbClr val="FFFFFF"/>
                </a:solidFill>
                <a:latin typeface="Roboto"/>
                <a:ea typeface="Roboto"/>
                <a:cs typeface="Roboto"/>
                <a:sym typeface="Roboto"/>
              </a:rPr>
              <a:t>Reference: </a:t>
            </a:r>
            <a:r>
              <a:rPr lang="en-US" sz="1100" u="sng">
                <a:solidFill>
                  <a:srgbClr val="FFFFFF"/>
                </a:solidFill>
                <a:hlinkClick r:id="rId4"/>
              </a:rPr>
              <a:t>https://prezi.com/mxenutdbqzij/sdec-2012-apache-kafka/</a:t>
            </a:r>
            <a:r>
              <a:rPr lang="en-US" sz="1100">
                <a:solidFill>
                  <a:srgbClr val="FFFFFF"/>
                </a:solidFill>
              </a:rPr>
              <a:t>[41]</a:t>
            </a:r>
            <a:endParaRPr sz="1100">
              <a:solidFill>
                <a:srgbClr val="FFFFFF"/>
              </a:solidFill>
            </a:endParaRPr>
          </a:p>
        </p:txBody>
      </p:sp>
      <p:sp>
        <p:nvSpPr>
          <p:cNvPr id="362" name="Shape 362"/>
          <p:cNvSpPr txBox="1"/>
          <p:nvPr>
            <p:ph idx="1" type="body"/>
          </p:nvPr>
        </p:nvSpPr>
        <p:spPr>
          <a:xfrm>
            <a:off x="1249680" y="1998134"/>
            <a:ext cx="10058400" cy="4023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US" sz="2400">
                <a:solidFill>
                  <a:srgbClr val="000000"/>
                </a:solidFill>
              </a:rPr>
              <a:t>Producer:</a:t>
            </a:r>
            <a:endParaRPr sz="2400">
              <a:solidFill>
                <a:srgbClr val="000000"/>
              </a:solidFill>
            </a:endParaRPr>
          </a:p>
          <a:p>
            <a:pPr indent="-381000" lvl="0" marL="457200" rtl="0">
              <a:lnSpc>
                <a:spcPct val="115000"/>
              </a:lnSpc>
              <a:spcBef>
                <a:spcPts val="0"/>
              </a:spcBef>
              <a:spcAft>
                <a:spcPts val="0"/>
              </a:spcAft>
              <a:buClr>
                <a:srgbClr val="000000"/>
              </a:buClr>
              <a:buSzPts val="2400"/>
              <a:buChar char="●"/>
            </a:pPr>
            <a:r>
              <a:rPr lang="en-US" sz="2400">
                <a:solidFill>
                  <a:srgbClr val="000000"/>
                </a:solidFill>
              </a:rPr>
              <a:t>An application that pushes data to Kafka</a:t>
            </a:r>
            <a:endParaRPr sz="2400">
              <a:solidFill>
                <a:srgbClr val="000000"/>
              </a:solidFill>
            </a:endParaRPr>
          </a:p>
          <a:p>
            <a:pPr indent="-381000" lvl="0" marL="457200" rtl="0">
              <a:lnSpc>
                <a:spcPct val="115000"/>
              </a:lnSpc>
              <a:spcBef>
                <a:spcPts val="0"/>
              </a:spcBef>
              <a:spcAft>
                <a:spcPts val="0"/>
              </a:spcAft>
              <a:buClr>
                <a:srgbClr val="000000"/>
              </a:buClr>
              <a:buSzPts val="2400"/>
              <a:buChar char="●"/>
            </a:pPr>
            <a:r>
              <a:rPr lang="en-US" sz="2400">
                <a:solidFill>
                  <a:srgbClr val="000000"/>
                </a:solidFill>
              </a:rPr>
              <a:t>data can be anything like text, numbers or an entire row of a table</a:t>
            </a:r>
            <a:r>
              <a:rPr baseline="30000" lang="en-US" sz="2400">
                <a:solidFill>
                  <a:srgbClr val="000000"/>
                </a:solidFill>
              </a:rPr>
              <a:t>[41]</a:t>
            </a:r>
            <a:endParaRPr baseline="30000" sz="2400">
              <a:solidFill>
                <a:srgbClr val="000000"/>
              </a:solidFill>
            </a:endParaRPr>
          </a:p>
          <a:p>
            <a:pPr indent="-381000" lvl="0" marL="457200" rtl="0">
              <a:lnSpc>
                <a:spcPct val="115000"/>
              </a:lnSpc>
              <a:spcBef>
                <a:spcPts val="0"/>
              </a:spcBef>
              <a:spcAft>
                <a:spcPts val="0"/>
              </a:spcAft>
              <a:buClr>
                <a:srgbClr val="000000"/>
              </a:buClr>
              <a:buSzPts val="2400"/>
              <a:buChar char="●"/>
            </a:pPr>
            <a:r>
              <a:rPr lang="en-US" sz="2400">
                <a:solidFill>
                  <a:srgbClr val="000000"/>
                </a:solidFill>
              </a:rPr>
              <a:t>various APIs are: rest, java, c++</a:t>
            </a:r>
            <a:r>
              <a:rPr baseline="30000" lang="en-US" sz="2400">
                <a:solidFill>
                  <a:srgbClr val="000000"/>
                </a:solidFill>
              </a:rPr>
              <a:t>[41]</a:t>
            </a:r>
            <a:endParaRPr baseline="30000" sz="2400">
              <a:solidFill>
                <a:srgbClr val="000000"/>
              </a:solidFill>
            </a:endParaRPr>
          </a:p>
          <a:p>
            <a:pPr indent="-381000" lvl="0" marL="457200" rtl="0">
              <a:lnSpc>
                <a:spcPct val="115000"/>
              </a:lnSpc>
              <a:spcBef>
                <a:spcPts val="0"/>
              </a:spcBef>
              <a:spcAft>
                <a:spcPts val="0"/>
              </a:spcAft>
              <a:buClr>
                <a:srgbClr val="000000"/>
              </a:buClr>
              <a:buSzPts val="2400"/>
              <a:buChar char="●"/>
            </a:pPr>
            <a:r>
              <a:rPr lang="en-US" sz="2400">
                <a:solidFill>
                  <a:srgbClr val="000000"/>
                </a:solidFill>
              </a:rPr>
              <a:t>batch messages to reduce overhead</a:t>
            </a:r>
            <a:endParaRPr sz="2400">
              <a:solidFill>
                <a:srgbClr val="000000"/>
              </a:solidFill>
            </a:endParaRPr>
          </a:p>
          <a:p>
            <a:pPr indent="-381000" lvl="0" marL="457200" rtl="0">
              <a:lnSpc>
                <a:spcPct val="115000"/>
              </a:lnSpc>
              <a:spcBef>
                <a:spcPts val="0"/>
              </a:spcBef>
              <a:spcAft>
                <a:spcPts val="0"/>
              </a:spcAft>
              <a:buClr>
                <a:srgbClr val="000000"/>
              </a:buClr>
              <a:buSzPts val="2400"/>
              <a:buChar char="●"/>
            </a:pPr>
            <a:r>
              <a:rPr lang="en-US" sz="2400">
                <a:solidFill>
                  <a:srgbClr val="000000"/>
                </a:solidFill>
              </a:rPr>
              <a:t>compress batched events to lower network bandwidth, disk write resources, at the cost of a few cpu cycles</a:t>
            </a:r>
            <a:endParaRPr sz="24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type="title"/>
          </p:nvPr>
        </p:nvSpPr>
        <p:spPr>
          <a:xfrm>
            <a:off x="1066805" y="31025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b="1" lang="en-US" sz="3600"/>
              <a:t>OSS technical functionality</a:t>
            </a:r>
            <a:endParaRPr/>
          </a:p>
        </p:txBody>
      </p:sp>
      <p:sp>
        <p:nvSpPr>
          <p:cNvPr id="369" name="Shape 369"/>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2400">
              <a:solidFill>
                <a:srgbClr val="4A4A4A"/>
              </a:solidFill>
              <a:latin typeface="Roboto"/>
              <a:ea typeface="Roboto"/>
              <a:cs typeface="Roboto"/>
              <a:sym typeface="Roboto"/>
            </a:endParaRPr>
          </a:p>
          <a:p>
            <a:pPr indent="0" lvl="0" marL="0" rtl="0">
              <a:lnSpc>
                <a:spcPct val="100000"/>
              </a:lnSpc>
              <a:spcBef>
                <a:spcPts val="0"/>
              </a:spcBef>
              <a:spcAft>
                <a:spcPts val="0"/>
              </a:spcAft>
              <a:buNone/>
            </a:pPr>
            <a:r>
              <a:t/>
            </a:r>
            <a:endParaRPr sz="2400"/>
          </a:p>
          <a:p>
            <a:pPr indent="0" lvl="0" marL="0" rtl="0">
              <a:lnSpc>
                <a:spcPct val="100000"/>
              </a:lnSpc>
              <a:spcBef>
                <a:spcPts val="0"/>
              </a:spcBef>
              <a:spcAft>
                <a:spcPts val="0"/>
              </a:spcAft>
              <a:buNone/>
            </a:pPr>
            <a:r>
              <a:t/>
            </a:r>
            <a:endParaRPr sz="2400"/>
          </a:p>
          <a:p>
            <a:pPr indent="0" lvl="0" marL="0" rtl="0">
              <a:lnSpc>
                <a:spcPct val="100000"/>
              </a:lnSpc>
              <a:spcBef>
                <a:spcPts val="0"/>
              </a:spcBef>
              <a:spcAft>
                <a:spcPts val="0"/>
              </a:spcAft>
              <a:buNone/>
            </a:pPr>
            <a:r>
              <a:t/>
            </a:r>
            <a:endParaRPr sz="2400"/>
          </a:p>
        </p:txBody>
      </p:sp>
      <p:pic>
        <p:nvPicPr>
          <p:cNvPr id="370" name="Shape 370"/>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371" name="Shape 371"/>
          <p:cNvSpPr txBox="1"/>
          <p:nvPr/>
        </p:nvSpPr>
        <p:spPr>
          <a:xfrm>
            <a:off x="4767600" y="6414225"/>
            <a:ext cx="7264500" cy="17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200">
                <a:solidFill>
                  <a:srgbClr val="FFFFFF"/>
                </a:solidFill>
                <a:latin typeface="Roboto"/>
                <a:ea typeface="Roboto"/>
                <a:cs typeface="Roboto"/>
                <a:sym typeface="Roboto"/>
              </a:rPr>
              <a:t>Reference: </a:t>
            </a:r>
            <a:r>
              <a:rPr lang="en-US" sz="1100" u="sng">
                <a:solidFill>
                  <a:srgbClr val="FFFFFF"/>
                </a:solidFill>
                <a:hlinkClick r:id="rId4"/>
              </a:rPr>
              <a:t>https://prezi.com/mxenutdbqzij/sdec-2012-apache-kafka[42]/</a:t>
            </a:r>
            <a:endParaRPr sz="1100">
              <a:solidFill>
                <a:srgbClr val="FFFFFF"/>
              </a:solidFill>
            </a:endParaRPr>
          </a:p>
        </p:txBody>
      </p:sp>
      <p:sp>
        <p:nvSpPr>
          <p:cNvPr id="372" name="Shape 372"/>
          <p:cNvSpPr txBox="1"/>
          <p:nvPr>
            <p:ph idx="1" type="body"/>
          </p:nvPr>
        </p:nvSpPr>
        <p:spPr>
          <a:xfrm>
            <a:off x="1264775" y="1761056"/>
            <a:ext cx="10058400" cy="1154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US" sz="2400">
                <a:solidFill>
                  <a:srgbClr val="000000"/>
                </a:solidFill>
                <a:latin typeface="Roboto"/>
                <a:ea typeface="Roboto"/>
                <a:cs typeface="Roboto"/>
                <a:sym typeface="Roboto"/>
              </a:rPr>
              <a:t>Broker</a:t>
            </a:r>
            <a:endParaRPr sz="2400">
              <a:solidFill>
                <a:srgbClr val="000000"/>
              </a:solidFill>
              <a:latin typeface="Roboto"/>
              <a:ea typeface="Roboto"/>
              <a:cs typeface="Roboto"/>
              <a:sym typeface="Roboto"/>
            </a:endParaRPr>
          </a:p>
          <a:p>
            <a:pPr indent="-381000" lvl="0" marL="457200" rtl="0">
              <a:lnSpc>
                <a:spcPct val="100000"/>
              </a:lnSpc>
              <a:spcBef>
                <a:spcPts val="0"/>
              </a:spcBef>
              <a:spcAft>
                <a:spcPts val="0"/>
              </a:spcAft>
              <a:buClr>
                <a:srgbClr val="000000"/>
              </a:buClr>
              <a:buSzPts val="2400"/>
              <a:buFont typeface="Roboto"/>
              <a:buChar char="●"/>
            </a:pPr>
            <a:r>
              <a:rPr lang="en-US" sz="2400">
                <a:solidFill>
                  <a:srgbClr val="000000"/>
                </a:solidFill>
                <a:latin typeface="Roboto"/>
                <a:ea typeface="Roboto"/>
                <a:cs typeface="Roboto"/>
                <a:sym typeface="Roboto"/>
              </a:rPr>
              <a:t>Use Zookeeper to keep track of brokers</a:t>
            </a:r>
            <a:r>
              <a:rPr baseline="30000" lang="en-US" sz="2400">
                <a:solidFill>
                  <a:srgbClr val="000000"/>
                </a:solidFill>
                <a:latin typeface="Roboto"/>
                <a:ea typeface="Roboto"/>
                <a:cs typeface="Roboto"/>
                <a:sym typeface="Roboto"/>
              </a:rPr>
              <a:t>[42]</a:t>
            </a:r>
            <a:endParaRPr baseline="30000" sz="2400">
              <a:solidFill>
                <a:srgbClr val="000000"/>
              </a:solidFill>
              <a:latin typeface="Roboto"/>
              <a:ea typeface="Roboto"/>
              <a:cs typeface="Roboto"/>
              <a:sym typeface="Roboto"/>
            </a:endParaRPr>
          </a:p>
          <a:p>
            <a:pPr indent="-381000" lvl="0" marL="457200" rtl="0">
              <a:lnSpc>
                <a:spcPct val="100000"/>
              </a:lnSpc>
              <a:spcBef>
                <a:spcPts val="0"/>
              </a:spcBef>
              <a:spcAft>
                <a:spcPts val="0"/>
              </a:spcAft>
              <a:buClr>
                <a:srgbClr val="000000"/>
              </a:buClr>
              <a:buSzPts val="2400"/>
              <a:buChar char="●"/>
            </a:pPr>
            <a:r>
              <a:rPr lang="en-US" sz="2400">
                <a:solidFill>
                  <a:srgbClr val="000000"/>
                </a:solidFill>
              </a:rPr>
              <a:t>Zookeeper can detect Node Failures</a:t>
            </a:r>
            <a:endParaRPr sz="2400">
              <a:solidFill>
                <a:srgbClr val="000000"/>
              </a:solidFill>
            </a:endParaRPr>
          </a:p>
        </p:txBody>
      </p:sp>
      <p:pic>
        <p:nvPicPr>
          <p:cNvPr id="373" name="Shape 373"/>
          <p:cNvPicPr preferRelativeResize="0"/>
          <p:nvPr/>
        </p:nvPicPr>
        <p:blipFill>
          <a:blip r:embed="rId5">
            <a:alphaModFix/>
          </a:blip>
          <a:stretch>
            <a:fillRect/>
          </a:stretch>
        </p:blipFill>
        <p:spPr>
          <a:xfrm>
            <a:off x="800725" y="2915800"/>
            <a:ext cx="10786977" cy="3317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1066805" y="31025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b="1" lang="en-US" sz="3600"/>
              <a:t>OSS technical functionality</a:t>
            </a:r>
            <a:endParaRPr b="1" baseline="30000" sz="3600"/>
          </a:p>
        </p:txBody>
      </p:sp>
      <p:sp>
        <p:nvSpPr>
          <p:cNvPr id="380" name="Shape 380"/>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2400">
              <a:solidFill>
                <a:srgbClr val="4A4A4A"/>
              </a:solidFill>
              <a:latin typeface="Roboto"/>
              <a:ea typeface="Roboto"/>
              <a:cs typeface="Roboto"/>
              <a:sym typeface="Roboto"/>
            </a:endParaRPr>
          </a:p>
          <a:p>
            <a:pPr indent="0" lvl="0" marL="0" rtl="0">
              <a:lnSpc>
                <a:spcPct val="100000"/>
              </a:lnSpc>
              <a:spcBef>
                <a:spcPts val="0"/>
              </a:spcBef>
              <a:spcAft>
                <a:spcPts val="0"/>
              </a:spcAft>
              <a:buNone/>
            </a:pPr>
            <a:r>
              <a:t/>
            </a:r>
            <a:endParaRPr sz="2400"/>
          </a:p>
          <a:p>
            <a:pPr indent="0" lvl="0" marL="0" rtl="0">
              <a:lnSpc>
                <a:spcPct val="100000"/>
              </a:lnSpc>
              <a:spcBef>
                <a:spcPts val="0"/>
              </a:spcBef>
              <a:spcAft>
                <a:spcPts val="0"/>
              </a:spcAft>
              <a:buNone/>
            </a:pPr>
            <a:r>
              <a:t/>
            </a:r>
            <a:endParaRPr sz="2400"/>
          </a:p>
          <a:p>
            <a:pPr indent="0" lvl="0" marL="0" rtl="0">
              <a:lnSpc>
                <a:spcPct val="100000"/>
              </a:lnSpc>
              <a:spcBef>
                <a:spcPts val="0"/>
              </a:spcBef>
              <a:spcAft>
                <a:spcPts val="0"/>
              </a:spcAft>
              <a:buNone/>
            </a:pPr>
            <a:r>
              <a:t/>
            </a:r>
            <a:endParaRPr sz="2400"/>
          </a:p>
        </p:txBody>
      </p:sp>
      <p:pic>
        <p:nvPicPr>
          <p:cNvPr id="381" name="Shape 381"/>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382" name="Shape 382"/>
          <p:cNvSpPr txBox="1"/>
          <p:nvPr/>
        </p:nvSpPr>
        <p:spPr>
          <a:xfrm>
            <a:off x="0" y="6291900"/>
            <a:ext cx="12192000" cy="47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200">
                <a:solidFill>
                  <a:srgbClr val="F3F3F3"/>
                </a:solidFill>
                <a:latin typeface="Calibri"/>
                <a:ea typeface="Calibri"/>
                <a:cs typeface="Calibri"/>
                <a:sym typeface="Calibri"/>
              </a:rPr>
              <a:t>                                                                                                                                                                                                                         References: </a:t>
            </a:r>
            <a:r>
              <a:rPr lang="en-US" sz="1200" u="sng">
                <a:solidFill>
                  <a:srgbClr val="F3F3F3"/>
                </a:solidFill>
                <a:latin typeface="Calibri"/>
                <a:ea typeface="Calibri"/>
                <a:cs typeface="Calibri"/>
                <a:sym typeface="Calibri"/>
                <a:hlinkClick r:id="rId4"/>
              </a:rPr>
              <a:t>https://prezi.com/mxenutdbqzij/sdec-2012-apache-kafka/</a:t>
            </a:r>
            <a:r>
              <a:rPr lang="en-US" sz="1200">
                <a:solidFill>
                  <a:srgbClr val="F3F3F3"/>
                </a:solidFill>
                <a:latin typeface="Calibri"/>
                <a:ea typeface="Calibri"/>
                <a:cs typeface="Calibri"/>
                <a:sym typeface="Calibri"/>
              </a:rPr>
              <a:t> </a:t>
            </a:r>
            <a:endParaRPr sz="1200">
              <a:solidFill>
                <a:srgbClr val="F3F3F3"/>
              </a:solidFill>
              <a:latin typeface="Calibri"/>
              <a:ea typeface="Calibri"/>
              <a:cs typeface="Calibri"/>
              <a:sym typeface="Calibri"/>
            </a:endParaRPr>
          </a:p>
        </p:txBody>
      </p:sp>
      <p:sp>
        <p:nvSpPr>
          <p:cNvPr id="383" name="Shape 383"/>
          <p:cNvSpPr txBox="1"/>
          <p:nvPr>
            <p:ph idx="1" type="body"/>
          </p:nvPr>
        </p:nvSpPr>
        <p:spPr>
          <a:xfrm>
            <a:off x="1249680" y="1998134"/>
            <a:ext cx="10058400" cy="4023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US">
                <a:solidFill>
                  <a:srgbClr val="000000"/>
                </a:solidFill>
              </a:rPr>
              <a:t>Consumer:</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An application that pulls data from Kafka</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Consumer handles the management part as well</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Data is ordered across each partition but not across multiple partitions</a:t>
            </a:r>
            <a:r>
              <a:rPr baseline="30000" lang="en-US">
                <a:solidFill>
                  <a:srgbClr val="000000"/>
                </a:solidFill>
              </a:rPr>
              <a:t>[43]</a:t>
            </a:r>
            <a:endParaRPr baseline="30000">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uses Zookeeper to store offsets for each node and partition</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Consumer needs 4 attributes to pull data from broker-</a:t>
            </a:r>
            <a:r>
              <a:rPr baseline="30000" lang="en-US">
                <a:solidFill>
                  <a:srgbClr val="000000"/>
                </a:solidFill>
              </a:rPr>
              <a:t>[43]</a:t>
            </a:r>
            <a:endParaRPr baseline="30000">
              <a:solidFill>
                <a:srgbClr val="000000"/>
              </a:solidFill>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rPr>
              <a:t>Broker location (Node Id, IP address)</a:t>
            </a:r>
            <a:endParaRPr sz="2000">
              <a:solidFill>
                <a:srgbClr val="000000"/>
              </a:solidFill>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rPr>
              <a:t>Topic Name (item views)</a:t>
            </a:r>
            <a:endParaRPr sz="2000">
              <a:solidFill>
                <a:srgbClr val="000000"/>
              </a:solidFill>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rPr>
              <a:t>Partition # (Partition 1, Partition 2, etc.)</a:t>
            </a:r>
            <a:endParaRPr sz="2000">
              <a:solidFill>
                <a:srgbClr val="000000"/>
              </a:solidFill>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rPr>
              <a:t>Offset into data</a:t>
            </a:r>
            <a:endParaRPr sz="20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Upstream</a:t>
            </a:r>
            <a:r>
              <a:rPr b="0" i="0" lang="en-US" sz="48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and Downstream</a:t>
            </a:r>
            <a:endParaRPr b="1" i="0" sz="3600" u="none" cap="none" strike="noStrike">
              <a:solidFill>
                <a:srgbClr val="3F3F3F"/>
              </a:solidFill>
              <a:latin typeface="Calibri"/>
              <a:ea typeface="Calibri"/>
              <a:cs typeface="Calibri"/>
              <a:sym typeface="Calibri"/>
            </a:endParaRPr>
          </a:p>
        </p:txBody>
      </p:sp>
      <p:sp>
        <p:nvSpPr>
          <p:cNvPr id="390" name="Shape 390"/>
          <p:cNvSpPr txBox="1"/>
          <p:nvPr>
            <p:ph idx="1" type="body"/>
          </p:nvPr>
        </p:nvSpPr>
        <p:spPr>
          <a:xfrm>
            <a:off x="1097275" y="1845724"/>
            <a:ext cx="10058400" cy="432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accent1"/>
              </a:buClr>
              <a:buSzPts val="2000"/>
              <a:buFont typeface="Calibri"/>
              <a:buNone/>
            </a:pPr>
            <a:r>
              <a:rPr b="1" i="0" lang="en-US" u="none" cap="none" strike="noStrike">
                <a:solidFill>
                  <a:srgbClr val="3F3F3F"/>
                </a:solidFill>
              </a:rPr>
              <a:t>Upstream</a:t>
            </a:r>
            <a:r>
              <a:rPr i="0" lang="en-US" u="none" cap="none" strike="noStrike">
                <a:solidFill>
                  <a:srgbClr val="3F3F3F"/>
                </a:solidFill>
              </a:rPr>
              <a:t>: </a:t>
            </a:r>
            <a:endParaRPr i="0" u="none" cap="none" strike="noStrike">
              <a:solidFill>
                <a:srgbClr val="3F3F3F"/>
              </a:solidFill>
            </a:endParaRPr>
          </a:p>
          <a:p>
            <a:pPr indent="0" lvl="0" marL="0" marR="0" rtl="0" algn="l">
              <a:lnSpc>
                <a:spcPct val="115000"/>
              </a:lnSpc>
              <a:spcBef>
                <a:spcPts val="1200"/>
              </a:spcBef>
              <a:spcAft>
                <a:spcPts val="0"/>
              </a:spcAft>
              <a:buClr>
                <a:schemeClr val="accent1"/>
              </a:buClr>
              <a:buSzPts val="2000"/>
              <a:buFont typeface="Calibri"/>
              <a:buNone/>
            </a:pPr>
            <a:r>
              <a:rPr i="0" lang="en-US" u="none" cap="none" strike="noStrike">
                <a:solidFill>
                  <a:srgbClr val="3F3F3F"/>
                </a:solidFill>
              </a:rPr>
              <a:t>Apache Software Foundation, Scala, HBase, HDFS, Java, Zookeeper </a:t>
            </a:r>
            <a:r>
              <a:rPr baseline="30000" i="0" lang="en-US" u="none" cap="none" strike="noStrike">
                <a:solidFill>
                  <a:srgbClr val="3F3F3F"/>
                </a:solidFill>
              </a:rPr>
              <a:t>[13]</a:t>
            </a:r>
            <a:endParaRPr baseline="30000" i="0" u="none" cap="none" strike="noStrike">
              <a:solidFill>
                <a:srgbClr val="3F3F3F"/>
              </a:solidFill>
            </a:endParaRPr>
          </a:p>
          <a:p>
            <a:pPr indent="0" lvl="0" marL="0" marR="0" rtl="0" algn="l">
              <a:lnSpc>
                <a:spcPct val="115000"/>
              </a:lnSpc>
              <a:spcBef>
                <a:spcPts val="1200"/>
              </a:spcBef>
              <a:spcAft>
                <a:spcPts val="0"/>
              </a:spcAft>
              <a:buClr>
                <a:schemeClr val="accent1"/>
              </a:buClr>
              <a:buSzPts val="2000"/>
              <a:buFont typeface="Calibri"/>
              <a:buNone/>
            </a:pPr>
            <a:r>
              <a:t/>
            </a:r>
            <a:endParaRPr b="1" i="0" u="none" cap="none" strike="noStrike">
              <a:solidFill>
                <a:srgbClr val="3F3F3F"/>
              </a:solidFill>
            </a:endParaRPr>
          </a:p>
          <a:p>
            <a:pPr indent="0" lvl="0" marL="0" marR="0" rtl="0" algn="l">
              <a:lnSpc>
                <a:spcPct val="115000"/>
              </a:lnSpc>
              <a:spcBef>
                <a:spcPts val="1200"/>
              </a:spcBef>
              <a:spcAft>
                <a:spcPts val="0"/>
              </a:spcAft>
              <a:buClr>
                <a:schemeClr val="accent1"/>
              </a:buClr>
              <a:buSzPts val="2000"/>
              <a:buFont typeface="Calibri"/>
              <a:buNone/>
            </a:pPr>
            <a:r>
              <a:rPr b="1" i="0" lang="en-US" u="none" cap="none" strike="noStrike">
                <a:solidFill>
                  <a:srgbClr val="3F3F3F"/>
                </a:solidFill>
              </a:rPr>
              <a:t>Downstream</a:t>
            </a:r>
            <a:r>
              <a:rPr i="0" lang="en-US" u="none" cap="none" strike="noStrike">
                <a:solidFill>
                  <a:srgbClr val="3F3F3F"/>
                </a:solidFill>
              </a:rPr>
              <a:t>: </a:t>
            </a:r>
            <a:endParaRPr i="0" u="none" cap="none" strike="noStrike">
              <a:solidFill>
                <a:srgbClr val="3F3F3F"/>
              </a:solidFill>
            </a:endParaRPr>
          </a:p>
          <a:p>
            <a:pPr indent="0" lvl="0" marL="0" marR="0" rtl="0" algn="l">
              <a:lnSpc>
                <a:spcPct val="115000"/>
              </a:lnSpc>
              <a:spcBef>
                <a:spcPts val="1200"/>
              </a:spcBef>
              <a:spcAft>
                <a:spcPts val="0"/>
              </a:spcAft>
              <a:buClr>
                <a:schemeClr val="accent1"/>
              </a:buClr>
              <a:buSzPts val="2000"/>
              <a:buFont typeface="Calibri"/>
              <a:buNone/>
            </a:pPr>
            <a:r>
              <a:rPr b="1" i="0" lang="en-US" u="none" cap="none" strike="noStrike">
                <a:solidFill>
                  <a:srgbClr val="3F3F3F"/>
                </a:solidFill>
              </a:rPr>
              <a:t>Kafka Connect </a:t>
            </a:r>
            <a:r>
              <a:rPr i="0" lang="en-US" u="none" cap="none" strike="noStrike">
                <a:solidFill>
                  <a:srgbClr val="3F3F3F"/>
                </a:solidFill>
              </a:rPr>
              <a:t>: </a:t>
            </a:r>
            <a:r>
              <a:rPr i="0" lang="en-US" u="sng" cap="none" strike="noStrike">
                <a:solidFill>
                  <a:schemeClr val="hlink"/>
                </a:solidFill>
                <a:highlight>
                  <a:srgbClr val="FFFFFF"/>
                </a:highlight>
                <a:hlinkClick r:id="rId3"/>
              </a:rPr>
              <a:t>Kafka Connect</a:t>
            </a:r>
            <a:r>
              <a:rPr i="0" lang="en-US" u="none" cap="none" strike="noStrike">
                <a:solidFill>
                  <a:srgbClr val="4A4A4A"/>
                </a:solidFill>
                <a:highlight>
                  <a:srgbClr val="FFFFFF"/>
                </a:highlight>
              </a:rPr>
              <a:t> is a framework included in </a:t>
            </a:r>
            <a:r>
              <a:rPr i="0" lang="en-US" u="sng" cap="none" strike="noStrike">
                <a:solidFill>
                  <a:schemeClr val="hlink"/>
                </a:solidFill>
                <a:highlight>
                  <a:srgbClr val="FFFFFF"/>
                </a:highlight>
                <a:hlinkClick r:id="rId4"/>
              </a:rPr>
              <a:t>Apache Kafka</a:t>
            </a:r>
            <a:r>
              <a:rPr i="0" lang="en-US" u="none" cap="none" strike="noStrike">
                <a:solidFill>
                  <a:srgbClr val="4A4A4A"/>
                </a:solidFill>
                <a:highlight>
                  <a:srgbClr val="FFFFFF"/>
                </a:highlight>
              </a:rPr>
              <a:t> that integrates Kafka with other systems. Its purpose is to make it easy to add new systems to your</a:t>
            </a:r>
            <a:r>
              <a:rPr i="0" lang="en-US" u="sng" cap="none" strike="noStrike">
                <a:solidFill>
                  <a:schemeClr val="hlink"/>
                </a:solidFill>
                <a:highlight>
                  <a:srgbClr val="FFFFFF"/>
                </a:highlight>
                <a:hlinkClick r:id="rId5"/>
              </a:rPr>
              <a:t> scalable and secure stream data pipelines</a:t>
            </a:r>
            <a:r>
              <a:rPr i="0" lang="en-US" u="none" cap="none" strike="noStrike">
                <a:solidFill>
                  <a:srgbClr val="4A4A4A"/>
                </a:solidFill>
                <a:highlight>
                  <a:srgbClr val="FFFFFF"/>
                </a:highlight>
              </a:rPr>
              <a:t>. </a:t>
            </a:r>
            <a:r>
              <a:rPr baseline="30000" i="0" lang="en-US" u="none" cap="none" strike="noStrike">
                <a:solidFill>
                  <a:srgbClr val="4A4A4A"/>
                </a:solidFill>
                <a:highlight>
                  <a:srgbClr val="FFFFFF"/>
                </a:highlight>
              </a:rPr>
              <a:t>[13]</a:t>
            </a:r>
            <a:endParaRPr baseline="30000" i="0" u="none" cap="none" strike="noStrike">
              <a:solidFill>
                <a:srgbClr val="3F3F3F"/>
              </a:solidFill>
            </a:endParaRPr>
          </a:p>
          <a:p>
            <a:pPr indent="0" lvl="0" marL="0" marR="0" rtl="0" algn="l">
              <a:lnSpc>
                <a:spcPct val="115000"/>
              </a:lnSpc>
              <a:spcBef>
                <a:spcPts val="1200"/>
              </a:spcBef>
              <a:spcAft>
                <a:spcPts val="0"/>
              </a:spcAft>
              <a:buClr>
                <a:schemeClr val="accent1"/>
              </a:buClr>
              <a:buSzPts val="2000"/>
              <a:buFont typeface="Calibri"/>
              <a:buNone/>
            </a:pPr>
            <a:r>
              <a:rPr b="1" i="0" lang="en-US" u="none" cap="none" strike="noStrike">
                <a:solidFill>
                  <a:srgbClr val="3F3F3F"/>
                </a:solidFill>
              </a:rPr>
              <a:t>Apache Samza </a:t>
            </a:r>
            <a:r>
              <a:rPr i="0" lang="en-US" u="none" cap="none" strike="noStrike">
                <a:solidFill>
                  <a:srgbClr val="3F3F3F"/>
                </a:solidFill>
              </a:rPr>
              <a:t>: </a:t>
            </a:r>
            <a:r>
              <a:rPr i="0" lang="en-US" u="none" cap="none" strike="noStrike">
                <a:solidFill>
                  <a:srgbClr val="333333"/>
                </a:solidFill>
                <a:highlight>
                  <a:srgbClr val="FFFFFF"/>
                </a:highlight>
              </a:rPr>
              <a:t>Apache Samza is a distributed stream processing framework. It uses </a:t>
            </a:r>
            <a:r>
              <a:rPr i="0" lang="en-US" u="sng" cap="none" strike="noStrike">
                <a:solidFill>
                  <a:schemeClr val="hlink"/>
                </a:solidFill>
                <a:highlight>
                  <a:srgbClr val="FFFFFF"/>
                </a:highlight>
                <a:hlinkClick r:id="rId6"/>
              </a:rPr>
              <a:t>Apache Kafka</a:t>
            </a:r>
            <a:r>
              <a:rPr i="0" lang="en-US" u="none" cap="none" strike="noStrike">
                <a:solidFill>
                  <a:srgbClr val="333333"/>
                </a:solidFill>
                <a:highlight>
                  <a:srgbClr val="FFFFFF"/>
                </a:highlight>
              </a:rPr>
              <a:t> for messaging. </a:t>
            </a:r>
            <a:r>
              <a:rPr baseline="30000" i="0" lang="en-US" u="none" cap="none" strike="noStrike">
                <a:solidFill>
                  <a:srgbClr val="333333"/>
                </a:solidFill>
                <a:highlight>
                  <a:srgbClr val="FFFFFF"/>
                </a:highlight>
              </a:rPr>
              <a:t>[13]</a:t>
            </a:r>
            <a:endParaRPr baseline="30000" i="0" u="none" cap="none" strike="noStrike">
              <a:solidFill>
                <a:srgbClr val="3F3F3F"/>
              </a:solidFill>
            </a:endParaRPr>
          </a:p>
          <a:p>
            <a:pPr indent="0" lvl="0" marL="0" marR="0" rtl="0" algn="l">
              <a:lnSpc>
                <a:spcPct val="115000"/>
              </a:lnSpc>
              <a:spcBef>
                <a:spcPts val="1200"/>
              </a:spcBef>
              <a:spcAft>
                <a:spcPts val="0"/>
              </a:spcAft>
              <a:buClr>
                <a:schemeClr val="accent1"/>
              </a:buClr>
              <a:buSzPts val="2000"/>
              <a:buFont typeface="Calibri"/>
              <a:buNone/>
            </a:pPr>
            <a:r>
              <a:t/>
            </a:r>
            <a:endParaRPr i="0" u="none" cap="none" strike="noStrike">
              <a:solidFill>
                <a:srgbClr val="3F3F3F"/>
              </a:solidFill>
            </a:endParaRPr>
          </a:p>
          <a:p>
            <a:pPr indent="0" lvl="0" marL="0" marR="0" rtl="0" algn="l">
              <a:lnSpc>
                <a:spcPct val="90000"/>
              </a:lnSpc>
              <a:spcBef>
                <a:spcPts val="1200"/>
              </a:spcBef>
              <a:spcAft>
                <a:spcPts val="200"/>
              </a:spcAft>
              <a:buClr>
                <a:schemeClr val="accent1"/>
              </a:buClr>
              <a:buSzPts val="2000"/>
              <a:buFont typeface="Calibri"/>
              <a:buNone/>
            </a:pPr>
            <a:r>
              <a:t/>
            </a:r>
            <a:endParaRPr b="0" i="0" sz="1800" u="none" cap="none" strike="noStrike">
              <a:solidFill>
                <a:srgbClr val="3F3F3F"/>
              </a:solidFill>
              <a:latin typeface="Arial"/>
              <a:ea typeface="Arial"/>
              <a:cs typeface="Arial"/>
              <a:sym typeface="Arial"/>
            </a:endParaRPr>
          </a:p>
        </p:txBody>
      </p:sp>
      <p:sp>
        <p:nvSpPr>
          <p:cNvPr id="391" name="Shape 391"/>
          <p:cNvSpPr txBox="1"/>
          <p:nvPr/>
        </p:nvSpPr>
        <p:spPr>
          <a:xfrm>
            <a:off x="7792988" y="6285300"/>
            <a:ext cx="6235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800"/>
              <a:buFont typeface="Arial"/>
              <a:buNone/>
            </a:pPr>
            <a:r>
              <a:rPr b="1" i="0" lang="en-US" sz="1200" u="none" cap="none" strike="noStrike">
                <a:solidFill>
                  <a:srgbClr val="FFFFFF"/>
                </a:solidFill>
                <a:latin typeface="Calibri"/>
                <a:ea typeface="Calibri"/>
                <a:cs typeface="Calibri"/>
                <a:sym typeface="Calibri"/>
              </a:rPr>
              <a:t>Reference: </a:t>
            </a:r>
            <a:r>
              <a:rPr b="1" i="0" lang="en-US" sz="1200" u="none" cap="none" strike="noStrike">
                <a:solidFill>
                  <a:srgbClr val="F3F3F3"/>
                </a:solidFill>
                <a:latin typeface="Calibri"/>
                <a:ea typeface="Calibri"/>
                <a:cs typeface="Calibri"/>
                <a:sym typeface="Calibri"/>
              </a:rPr>
              <a:t>https://www.confluent.io/[13]</a:t>
            </a:r>
            <a:endParaRPr b="1" i="0" sz="1200" u="none" cap="none" strike="noStrike">
              <a:solidFill>
                <a:srgbClr val="F3F3F3"/>
              </a:solidFill>
              <a:latin typeface="Calibri"/>
              <a:ea typeface="Calibri"/>
              <a:cs typeface="Calibri"/>
              <a:sym typeface="Calibri"/>
            </a:endParaRPr>
          </a:p>
        </p:txBody>
      </p:sp>
      <p:pic>
        <p:nvPicPr>
          <p:cNvPr id="392" name="Shape 392"/>
          <p:cNvPicPr preferRelativeResize="0"/>
          <p:nvPr/>
        </p:nvPicPr>
        <p:blipFill rotWithShape="1">
          <a:blip r:embed="rId7">
            <a:alphaModFix/>
          </a:blip>
          <a:srcRect b="0" l="0" r="0" t="0"/>
          <a:stretch/>
        </p:blipFill>
        <p:spPr>
          <a:xfrm>
            <a:off x="9018971" y="2033050"/>
            <a:ext cx="1529725" cy="1522950"/>
          </a:xfrm>
          <a:prstGeom prst="rect">
            <a:avLst/>
          </a:prstGeom>
          <a:noFill/>
          <a:ln>
            <a:noFill/>
          </a:ln>
        </p:spPr>
      </p:pic>
      <p:pic>
        <p:nvPicPr>
          <p:cNvPr id="393" name="Shape 393"/>
          <p:cNvPicPr preferRelativeResize="0"/>
          <p:nvPr/>
        </p:nvPicPr>
        <p:blipFill>
          <a:blip r:embed="rId8">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Shape 124"/>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125" name="Shape 125"/>
          <p:cNvSpPr txBox="1"/>
          <p:nvPr>
            <p:ph idx="4294967295" type="title"/>
          </p:nvPr>
        </p:nvSpPr>
        <p:spPr>
          <a:xfrm>
            <a:off x="793375" y="1035425"/>
            <a:ext cx="2487600" cy="8094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1" lang="en-US" sz="3600"/>
              <a:t>SECTION - I</a:t>
            </a:r>
            <a:endParaRPr b="0" i="0" sz="4800" u="none" cap="none" strike="noStrike">
              <a:solidFill>
                <a:srgbClr val="3F3F3F"/>
              </a:solidFill>
              <a:latin typeface="Calibri"/>
              <a:ea typeface="Calibri"/>
              <a:cs typeface="Calibri"/>
              <a:sym typeface="Calibri"/>
            </a:endParaRPr>
          </a:p>
        </p:txBody>
      </p:sp>
      <p:graphicFrame>
        <p:nvGraphicFramePr>
          <p:cNvPr id="126" name="Shape 126"/>
          <p:cNvGraphicFramePr/>
          <p:nvPr/>
        </p:nvGraphicFramePr>
        <p:xfrm>
          <a:off x="868675" y="2261375"/>
          <a:ext cx="3000000" cy="3000000"/>
        </p:xfrm>
        <a:graphic>
          <a:graphicData uri="http://schemas.openxmlformats.org/drawingml/2006/table">
            <a:tbl>
              <a:tblPr>
                <a:noFill/>
                <a:tableStyleId>{95F0DD00-FBB6-4460-9ED0-F71D23F25B78}</a:tableStyleId>
              </a:tblPr>
              <a:tblGrid>
                <a:gridCol w="847175"/>
                <a:gridCol w="7449675"/>
                <a:gridCol w="1990150"/>
              </a:tblGrid>
              <a:tr h="381000">
                <a:tc>
                  <a:txBody>
                    <a:bodyPr>
                      <a:noAutofit/>
                    </a:bodyPr>
                    <a:lstStyle/>
                    <a:p>
                      <a:pPr indent="0" lvl="0" marL="0">
                        <a:spcBef>
                          <a:spcPts val="0"/>
                        </a:spcBef>
                        <a:spcAft>
                          <a:spcPts val="0"/>
                        </a:spcAft>
                        <a:buNone/>
                      </a:pPr>
                      <a:r>
                        <a:rPr b="1" lang="en-US" sz="2000">
                          <a:solidFill>
                            <a:srgbClr val="3F3F3F"/>
                          </a:solidFill>
                          <a:latin typeface="Calibri"/>
                          <a:ea typeface="Calibri"/>
                          <a:cs typeface="Calibri"/>
                          <a:sym typeface="Calibri"/>
                        </a:rPr>
                        <a:t>S.No.</a:t>
                      </a:r>
                      <a:endParaRPr b="1"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b="1" lang="en-US" sz="2000">
                          <a:solidFill>
                            <a:srgbClr val="3F3F3F"/>
                          </a:solidFill>
                          <a:latin typeface="Calibri"/>
                          <a:ea typeface="Calibri"/>
                          <a:cs typeface="Calibri"/>
                          <a:sym typeface="Calibri"/>
                        </a:rPr>
                        <a:t>Topic</a:t>
                      </a:r>
                      <a:endParaRPr b="1"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b="1" lang="en-US" sz="2000">
                          <a:solidFill>
                            <a:srgbClr val="3F3F3F"/>
                          </a:solidFill>
                          <a:latin typeface="Calibri"/>
                          <a:ea typeface="Calibri"/>
                          <a:cs typeface="Calibri"/>
                          <a:sym typeface="Calibri"/>
                        </a:rPr>
                        <a:t>Slide No.</a:t>
                      </a:r>
                      <a:endParaRPr b="1" sz="2000">
                        <a:latin typeface="Calibri"/>
                        <a:ea typeface="Calibri"/>
                        <a:cs typeface="Calibri"/>
                        <a:sym typeface="Calibri"/>
                      </a:endParaRPr>
                    </a:p>
                  </a:txBody>
                  <a:tcPr marT="91425" marB="91425" marR="91425" marL="91425"/>
                </a:tc>
              </a:tr>
              <a:tr h="381000">
                <a:tc>
                  <a:txBody>
                    <a:bodyPr>
                      <a:noAutofit/>
                    </a:bodyPr>
                    <a:lstStyle/>
                    <a:p>
                      <a:pPr indent="0" lvl="0" marL="0">
                        <a:spcBef>
                          <a:spcPts val="0"/>
                        </a:spcBef>
                        <a:spcAft>
                          <a:spcPts val="0"/>
                        </a:spcAft>
                        <a:buNone/>
                      </a:pPr>
                      <a:r>
                        <a:rPr lang="en-US" sz="2000">
                          <a:latin typeface="Calibri"/>
                          <a:ea typeface="Calibri"/>
                          <a:cs typeface="Calibri"/>
                          <a:sym typeface="Calibri"/>
                        </a:rPr>
                        <a:t>1</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90000"/>
                        </a:lnSpc>
                        <a:spcBef>
                          <a:spcPts val="0"/>
                        </a:spcBef>
                        <a:spcAft>
                          <a:spcPts val="0"/>
                        </a:spcAft>
                        <a:buNone/>
                      </a:pPr>
                      <a:r>
                        <a:rPr lang="en-US" sz="2000">
                          <a:solidFill>
                            <a:srgbClr val="3F3F3F"/>
                          </a:solidFill>
                          <a:latin typeface="Calibri"/>
                          <a:ea typeface="Calibri"/>
                          <a:cs typeface="Calibri"/>
                          <a:sym typeface="Calibri"/>
                        </a:rPr>
                        <a:t>Who are we?</a:t>
                      </a:r>
                      <a:endParaRPr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2000">
                          <a:latin typeface="Calibri"/>
                          <a:ea typeface="Calibri"/>
                          <a:cs typeface="Calibri"/>
                          <a:sym typeface="Calibri"/>
                        </a:rPr>
                        <a:t>4-5</a:t>
                      </a:r>
                      <a:endParaRPr sz="2000">
                        <a:latin typeface="Calibri"/>
                        <a:ea typeface="Calibri"/>
                        <a:cs typeface="Calibri"/>
                        <a:sym typeface="Calibri"/>
                      </a:endParaRPr>
                    </a:p>
                  </a:txBody>
                  <a:tcPr marT="91425" marB="91425" marR="91425" marL="91425"/>
                </a:tc>
              </a:tr>
              <a:tr h="381000">
                <a:tc>
                  <a:txBody>
                    <a:bodyPr>
                      <a:noAutofit/>
                    </a:bodyPr>
                    <a:lstStyle/>
                    <a:p>
                      <a:pPr indent="0" lvl="0" marL="0">
                        <a:spcBef>
                          <a:spcPts val="0"/>
                        </a:spcBef>
                        <a:spcAft>
                          <a:spcPts val="0"/>
                        </a:spcAft>
                        <a:buNone/>
                      </a:pPr>
                      <a:r>
                        <a:rPr lang="en-US" sz="2000">
                          <a:latin typeface="Calibri"/>
                          <a:ea typeface="Calibri"/>
                          <a:cs typeface="Calibri"/>
                          <a:sym typeface="Calibri"/>
                        </a:rPr>
                        <a:t>2</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90000"/>
                        </a:lnSpc>
                        <a:spcBef>
                          <a:spcPts val="0"/>
                        </a:spcBef>
                        <a:spcAft>
                          <a:spcPts val="0"/>
                        </a:spcAft>
                        <a:buNone/>
                      </a:pPr>
                      <a:r>
                        <a:rPr lang="en-US" sz="2000">
                          <a:solidFill>
                            <a:srgbClr val="3F3F3F"/>
                          </a:solidFill>
                          <a:latin typeface="Calibri"/>
                          <a:ea typeface="Calibri"/>
                          <a:cs typeface="Calibri"/>
                          <a:sym typeface="Calibri"/>
                        </a:rPr>
                        <a:t>Mission Statement</a:t>
                      </a:r>
                      <a:endParaRPr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2000">
                          <a:latin typeface="Calibri"/>
                          <a:ea typeface="Calibri"/>
                          <a:cs typeface="Calibri"/>
                          <a:sym typeface="Calibri"/>
                        </a:rPr>
                        <a:t>6</a:t>
                      </a:r>
                      <a:endParaRPr sz="2000">
                        <a:latin typeface="Calibri"/>
                        <a:ea typeface="Calibri"/>
                        <a:cs typeface="Calibri"/>
                        <a:sym typeface="Calibri"/>
                      </a:endParaRPr>
                    </a:p>
                  </a:txBody>
                  <a:tcPr marT="91425" marB="91425" marR="91425" marL="91425"/>
                </a:tc>
              </a:tr>
              <a:tr h="381000">
                <a:tc>
                  <a:txBody>
                    <a:bodyPr>
                      <a:noAutofit/>
                    </a:bodyPr>
                    <a:lstStyle/>
                    <a:p>
                      <a:pPr indent="0" lvl="0" marL="0">
                        <a:spcBef>
                          <a:spcPts val="0"/>
                        </a:spcBef>
                        <a:spcAft>
                          <a:spcPts val="0"/>
                        </a:spcAft>
                        <a:buNone/>
                      </a:pPr>
                      <a:r>
                        <a:rPr lang="en-US" sz="2000">
                          <a:latin typeface="Calibri"/>
                          <a:ea typeface="Calibri"/>
                          <a:cs typeface="Calibri"/>
                          <a:sym typeface="Calibri"/>
                        </a:rPr>
                        <a:t>3</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90000"/>
                        </a:lnSpc>
                        <a:spcBef>
                          <a:spcPts val="0"/>
                        </a:spcBef>
                        <a:spcAft>
                          <a:spcPts val="0"/>
                        </a:spcAft>
                        <a:buNone/>
                      </a:pPr>
                      <a:r>
                        <a:rPr lang="en-US" sz="2000">
                          <a:solidFill>
                            <a:srgbClr val="3F3F3F"/>
                          </a:solidFill>
                          <a:latin typeface="Calibri"/>
                          <a:ea typeface="Calibri"/>
                          <a:cs typeface="Calibri"/>
                          <a:sym typeface="Calibri"/>
                        </a:rPr>
                        <a:t>Company Ecosystem</a:t>
                      </a:r>
                      <a:endParaRPr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2000">
                          <a:latin typeface="Calibri"/>
                          <a:ea typeface="Calibri"/>
                          <a:cs typeface="Calibri"/>
                          <a:sym typeface="Calibri"/>
                        </a:rPr>
                        <a:t>7</a:t>
                      </a:r>
                      <a:endParaRPr sz="2000">
                        <a:latin typeface="Calibri"/>
                        <a:ea typeface="Calibri"/>
                        <a:cs typeface="Calibri"/>
                        <a:sym typeface="Calibri"/>
                      </a:endParaRPr>
                    </a:p>
                  </a:txBody>
                  <a:tcPr marT="91425" marB="91425" marR="91425" marL="91425"/>
                </a:tc>
              </a:tr>
              <a:tr h="381000">
                <a:tc>
                  <a:txBody>
                    <a:bodyPr>
                      <a:noAutofit/>
                    </a:bodyPr>
                    <a:lstStyle/>
                    <a:p>
                      <a:pPr indent="0" lvl="0" marL="0">
                        <a:spcBef>
                          <a:spcPts val="0"/>
                        </a:spcBef>
                        <a:spcAft>
                          <a:spcPts val="0"/>
                        </a:spcAft>
                        <a:buNone/>
                      </a:pPr>
                      <a:r>
                        <a:rPr lang="en-US" sz="2000">
                          <a:latin typeface="Calibri"/>
                          <a:ea typeface="Calibri"/>
                          <a:cs typeface="Calibri"/>
                          <a:sym typeface="Calibri"/>
                        </a:rPr>
                        <a:t>4</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90000"/>
                        </a:lnSpc>
                        <a:spcBef>
                          <a:spcPts val="0"/>
                        </a:spcBef>
                        <a:spcAft>
                          <a:spcPts val="0"/>
                        </a:spcAft>
                        <a:buNone/>
                      </a:pPr>
                      <a:r>
                        <a:rPr lang="en-US" sz="2000">
                          <a:solidFill>
                            <a:srgbClr val="3F3F3F"/>
                          </a:solidFill>
                          <a:latin typeface="Calibri"/>
                          <a:ea typeface="Calibri"/>
                          <a:cs typeface="Calibri"/>
                          <a:sym typeface="Calibri"/>
                        </a:rPr>
                        <a:t>Competitors Landscape</a:t>
                      </a:r>
                      <a:endParaRPr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2000">
                          <a:latin typeface="Calibri"/>
                          <a:ea typeface="Calibri"/>
                          <a:cs typeface="Calibri"/>
                          <a:sym typeface="Calibri"/>
                        </a:rPr>
                        <a:t>8</a:t>
                      </a:r>
                      <a:endParaRPr sz="2000">
                        <a:latin typeface="Calibri"/>
                        <a:ea typeface="Calibri"/>
                        <a:cs typeface="Calibri"/>
                        <a:sym typeface="Calibri"/>
                      </a:endParaRPr>
                    </a:p>
                  </a:txBody>
                  <a:tcPr marT="91425" marB="91425" marR="91425" marL="91425"/>
                </a:tc>
              </a:tr>
              <a:tr h="381000">
                <a:tc>
                  <a:txBody>
                    <a:bodyPr>
                      <a:noAutofit/>
                    </a:bodyPr>
                    <a:lstStyle/>
                    <a:p>
                      <a:pPr indent="0" lvl="0" marL="0" rtl="0">
                        <a:spcBef>
                          <a:spcPts val="0"/>
                        </a:spcBef>
                        <a:spcAft>
                          <a:spcPts val="0"/>
                        </a:spcAft>
                        <a:buNone/>
                      </a:pPr>
                      <a:r>
                        <a:rPr lang="en-US" sz="2000">
                          <a:latin typeface="Calibri"/>
                          <a:ea typeface="Calibri"/>
                          <a:cs typeface="Calibri"/>
                          <a:sym typeface="Calibri"/>
                        </a:rPr>
                        <a:t>5</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Competitors Landscape - Using Porter’s Five Forces</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2000">
                          <a:latin typeface="Calibri"/>
                          <a:ea typeface="Calibri"/>
                          <a:cs typeface="Calibri"/>
                          <a:sym typeface="Calibri"/>
                        </a:rPr>
                        <a:t>9</a:t>
                      </a:r>
                      <a:endParaRPr sz="20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Kafka Use Cases </a:t>
            </a:r>
            <a:r>
              <a:rPr baseline="30000" i="0" lang="en-US" sz="2400" u="none" cap="none" strike="noStrike">
                <a:solidFill>
                  <a:srgbClr val="3F3F3F"/>
                </a:solidFill>
              </a:rPr>
              <a:t>[14][</a:t>
            </a:r>
            <a:r>
              <a:rPr baseline="30000" lang="en-US" sz="2400"/>
              <a:t>15]</a:t>
            </a:r>
            <a:endParaRPr baseline="30000" i="0" sz="2400" u="none" cap="none" strike="noStrike">
              <a:solidFill>
                <a:srgbClr val="3F3F3F"/>
              </a:solidFill>
            </a:endParaRPr>
          </a:p>
        </p:txBody>
      </p:sp>
      <p:pic>
        <p:nvPicPr>
          <p:cNvPr id="400" name="Shape 400"/>
          <p:cNvPicPr preferRelativeResize="0"/>
          <p:nvPr/>
        </p:nvPicPr>
        <p:blipFill rotWithShape="1">
          <a:blip r:embed="rId3">
            <a:alphaModFix/>
          </a:blip>
          <a:srcRect b="0" l="0" r="0" t="0"/>
          <a:stretch/>
        </p:blipFill>
        <p:spPr>
          <a:xfrm>
            <a:off x="489850" y="1905025"/>
            <a:ext cx="6000749" cy="3716801"/>
          </a:xfrm>
          <a:prstGeom prst="rect">
            <a:avLst/>
          </a:prstGeom>
          <a:noFill/>
          <a:ln>
            <a:noFill/>
          </a:ln>
        </p:spPr>
      </p:pic>
      <p:pic>
        <p:nvPicPr>
          <p:cNvPr id="401" name="Shape 401"/>
          <p:cNvPicPr preferRelativeResize="0"/>
          <p:nvPr/>
        </p:nvPicPr>
        <p:blipFill rotWithShape="1">
          <a:blip r:embed="rId4">
            <a:alphaModFix/>
          </a:blip>
          <a:srcRect b="0" l="0" r="0" t="0"/>
          <a:stretch/>
        </p:blipFill>
        <p:spPr>
          <a:xfrm>
            <a:off x="5919100" y="1889800"/>
            <a:ext cx="6113000" cy="3524523"/>
          </a:xfrm>
          <a:prstGeom prst="rect">
            <a:avLst/>
          </a:prstGeom>
          <a:noFill/>
          <a:ln>
            <a:noFill/>
          </a:ln>
        </p:spPr>
      </p:pic>
      <p:sp>
        <p:nvSpPr>
          <p:cNvPr id="402" name="Shape 402"/>
          <p:cNvSpPr txBox="1"/>
          <p:nvPr/>
        </p:nvSpPr>
        <p:spPr>
          <a:xfrm>
            <a:off x="5956000" y="6285300"/>
            <a:ext cx="6235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400"/>
              <a:buFont typeface="Arial"/>
              <a:buNone/>
            </a:pPr>
            <a:r>
              <a:rPr i="0" lang="en-US" sz="1200" u="none" cap="none" strike="noStrike">
                <a:solidFill>
                  <a:srgbClr val="FFFFFF"/>
                </a:solidFill>
                <a:latin typeface="Calibri"/>
                <a:ea typeface="Calibri"/>
                <a:cs typeface="Calibri"/>
                <a:sym typeface="Calibri"/>
              </a:rPr>
              <a:t>Reference: </a:t>
            </a:r>
            <a:r>
              <a:rPr i="0" lang="en-US" sz="1200" u="sng" cap="none" strike="noStrike">
                <a:solidFill>
                  <a:srgbClr val="FFFFFF"/>
                </a:solidFill>
                <a:latin typeface="Calibri"/>
                <a:ea typeface="Calibri"/>
                <a:cs typeface="Calibri"/>
                <a:sym typeface="Calibri"/>
                <a:hlinkClick r:id="rId5"/>
              </a:rPr>
              <a:t>https://www.confluent.io/blog/the-future-of-etl-isnt-what-it-used-to-be/</a:t>
            </a:r>
            <a:r>
              <a:rPr i="0" lang="en-US" sz="1200" u="none" cap="none" strike="noStrike">
                <a:solidFill>
                  <a:srgbClr val="FFFFFF"/>
                </a:solidFill>
                <a:latin typeface="Calibri"/>
                <a:ea typeface="Calibri"/>
                <a:cs typeface="Calibri"/>
                <a:sym typeface="Calibri"/>
              </a:rPr>
              <a:t>, [14]</a:t>
            </a:r>
            <a:endParaRPr i="0" sz="1200" u="none" cap="none" strike="noStrike">
              <a:solidFill>
                <a:srgbClr val="FFFFFF"/>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1100"/>
              <a:buFont typeface="Arial"/>
              <a:buNone/>
            </a:pPr>
            <a:r>
              <a:rPr i="0" lang="en-US" sz="1200" u="sng" cap="none" strike="noStrike">
                <a:solidFill>
                  <a:srgbClr val="FFFFFF"/>
                </a:solidFill>
                <a:latin typeface="Calibri"/>
                <a:ea typeface="Calibri"/>
                <a:cs typeface="Calibri"/>
                <a:sym typeface="Calibri"/>
                <a:hlinkClick r:id="rId6"/>
              </a:rPr>
              <a:t>https://www.confluent.io/blog/stream-data-platform-1/</a:t>
            </a:r>
            <a:r>
              <a:rPr i="0" lang="en-US" sz="1200" u="none" cap="none" strike="noStrike">
                <a:solidFill>
                  <a:srgbClr val="FFFFFF"/>
                </a:solidFill>
                <a:latin typeface="Calibri"/>
                <a:ea typeface="Calibri"/>
                <a:cs typeface="Calibri"/>
                <a:sym typeface="Calibri"/>
              </a:rPr>
              <a:t> [15]</a:t>
            </a:r>
            <a:endParaRPr i="0" sz="1200" u="none" cap="none" strike="noStrike">
              <a:solidFill>
                <a:srgbClr val="FFFFFF"/>
              </a:solidFill>
              <a:latin typeface="Calibri"/>
              <a:ea typeface="Calibri"/>
              <a:cs typeface="Calibri"/>
              <a:sym typeface="Calibri"/>
            </a:endParaRPr>
          </a:p>
        </p:txBody>
      </p:sp>
      <p:pic>
        <p:nvPicPr>
          <p:cNvPr id="403" name="Shape 403"/>
          <p:cNvPicPr preferRelativeResize="0"/>
          <p:nvPr/>
        </p:nvPicPr>
        <p:blipFill>
          <a:blip r:embed="rId7">
            <a:alphaModFix/>
          </a:blip>
          <a:stretch>
            <a:fillRect/>
          </a:stretch>
        </p:blipFill>
        <p:spPr>
          <a:xfrm>
            <a:off x="3652425" y="3632550"/>
            <a:ext cx="172650" cy="172650"/>
          </a:xfrm>
          <a:prstGeom prst="rect">
            <a:avLst/>
          </a:prstGeom>
          <a:noFill/>
          <a:ln>
            <a:noFill/>
          </a:ln>
        </p:spPr>
      </p:pic>
      <p:pic>
        <p:nvPicPr>
          <p:cNvPr id="404" name="Shape 404"/>
          <p:cNvPicPr preferRelativeResize="0"/>
          <p:nvPr/>
        </p:nvPicPr>
        <p:blipFill>
          <a:blip r:embed="rId7">
            <a:alphaModFix/>
          </a:blip>
          <a:stretch>
            <a:fillRect/>
          </a:stretch>
        </p:blipFill>
        <p:spPr>
          <a:xfrm>
            <a:off x="2204625" y="1117950"/>
            <a:ext cx="172650" cy="172650"/>
          </a:xfrm>
          <a:prstGeom prst="rect">
            <a:avLst/>
          </a:prstGeom>
          <a:noFill/>
          <a:ln>
            <a:noFill/>
          </a:ln>
        </p:spPr>
      </p:pic>
      <p:pic>
        <p:nvPicPr>
          <p:cNvPr id="405" name="Shape 405"/>
          <p:cNvPicPr preferRelativeResize="0"/>
          <p:nvPr/>
        </p:nvPicPr>
        <p:blipFill>
          <a:blip r:embed="rId8">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type="title"/>
          </p:nvPr>
        </p:nvSpPr>
        <p:spPr>
          <a:xfrm>
            <a:off x="918180" y="300378"/>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Kafka</a:t>
            </a:r>
            <a:r>
              <a:rPr b="0" i="0" lang="en-US" sz="4800" u="none" cap="none" strike="noStrike">
                <a:solidFill>
                  <a:srgbClr val="3F3F3F"/>
                </a:solidFill>
                <a:latin typeface="Calibri"/>
                <a:ea typeface="Calibri"/>
                <a:cs typeface="Calibri"/>
                <a:sym typeface="Calibri"/>
              </a:rPr>
              <a:t> </a:t>
            </a:r>
            <a:r>
              <a:rPr b="1" i="0" lang="en-US" sz="3600" u="none" cap="none" strike="noStrike">
                <a:solidFill>
                  <a:srgbClr val="3F3F3F"/>
                </a:solidFill>
                <a:latin typeface="Calibri"/>
                <a:ea typeface="Calibri"/>
                <a:cs typeface="Calibri"/>
                <a:sym typeface="Calibri"/>
              </a:rPr>
              <a:t>Sponsors - Platinum Members </a:t>
            </a:r>
            <a:r>
              <a:rPr baseline="30000" i="0" lang="en-US" sz="2400" u="none" cap="none" strike="noStrike">
                <a:solidFill>
                  <a:srgbClr val="3F3F3F"/>
                </a:solidFill>
              </a:rPr>
              <a:t>[16]</a:t>
            </a:r>
            <a:endParaRPr b="0" baseline="30000" i="0" sz="2400" u="none" cap="none" strike="noStrike">
              <a:solidFill>
                <a:srgbClr val="3F3F3F"/>
              </a:solidFill>
              <a:latin typeface="Calibri"/>
              <a:ea typeface="Calibri"/>
              <a:cs typeface="Calibri"/>
              <a:sym typeface="Calibri"/>
            </a:endParaRPr>
          </a:p>
        </p:txBody>
      </p:sp>
      <p:pic>
        <p:nvPicPr>
          <p:cNvPr id="412" name="Shape 412"/>
          <p:cNvPicPr preferRelativeResize="0"/>
          <p:nvPr/>
        </p:nvPicPr>
        <p:blipFill rotWithShape="1">
          <a:blip r:embed="rId3">
            <a:alphaModFix/>
          </a:blip>
          <a:srcRect b="-13287" l="0" r="0" t="0"/>
          <a:stretch/>
        </p:blipFill>
        <p:spPr>
          <a:xfrm>
            <a:off x="2394750" y="1845725"/>
            <a:ext cx="6093377" cy="4558101"/>
          </a:xfrm>
          <a:prstGeom prst="rect">
            <a:avLst/>
          </a:prstGeom>
          <a:noFill/>
          <a:ln>
            <a:noFill/>
          </a:ln>
        </p:spPr>
      </p:pic>
      <p:pic>
        <p:nvPicPr>
          <p:cNvPr id="413" name="Shape 413"/>
          <p:cNvPicPr preferRelativeResize="0"/>
          <p:nvPr/>
        </p:nvPicPr>
        <p:blipFill>
          <a:blip r:embed="rId4">
            <a:alphaModFix/>
          </a:blip>
          <a:stretch>
            <a:fillRect/>
          </a:stretch>
        </p:blipFill>
        <p:spPr>
          <a:xfrm>
            <a:off x="2052225" y="1117950"/>
            <a:ext cx="172650" cy="172650"/>
          </a:xfrm>
          <a:prstGeom prst="rect">
            <a:avLst/>
          </a:prstGeom>
          <a:noFill/>
          <a:ln>
            <a:noFill/>
          </a:ln>
        </p:spPr>
      </p:pic>
      <p:pic>
        <p:nvPicPr>
          <p:cNvPr id="414" name="Shape 414"/>
          <p:cNvPicPr preferRelativeResize="0"/>
          <p:nvPr/>
        </p:nvPicPr>
        <p:blipFill>
          <a:blip r:embed="rId5">
            <a:alphaModFix/>
          </a:blip>
          <a:stretch>
            <a:fillRect/>
          </a:stretch>
        </p:blipFill>
        <p:spPr>
          <a:xfrm>
            <a:off x="10591086" y="125250"/>
            <a:ext cx="1441015" cy="1450750"/>
          </a:xfrm>
          <a:prstGeom prst="rect">
            <a:avLst/>
          </a:prstGeom>
          <a:noFill/>
          <a:ln>
            <a:noFill/>
          </a:ln>
        </p:spPr>
      </p:pic>
      <p:sp>
        <p:nvSpPr>
          <p:cNvPr id="415" name="Shape 415"/>
          <p:cNvSpPr txBox="1"/>
          <p:nvPr/>
        </p:nvSpPr>
        <p:spPr>
          <a:xfrm>
            <a:off x="7173100" y="6403825"/>
            <a:ext cx="4763700" cy="341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400"/>
              <a:buFont typeface="Calibri"/>
              <a:buNone/>
            </a:pPr>
            <a:r>
              <a:rPr b="1" lang="en-US" sz="1200">
                <a:solidFill>
                  <a:srgbClr val="FFFFFF"/>
                </a:solidFill>
                <a:latin typeface="Calibri"/>
                <a:ea typeface="Calibri"/>
                <a:cs typeface="Calibri"/>
                <a:sym typeface="Calibri"/>
              </a:rPr>
              <a:t>Reference: </a:t>
            </a:r>
            <a:r>
              <a:rPr b="1" lang="en-US" sz="1200" u="sng">
                <a:solidFill>
                  <a:srgbClr val="FFFFFF"/>
                </a:solidFill>
                <a:latin typeface="Calibri"/>
                <a:ea typeface="Calibri"/>
                <a:cs typeface="Calibri"/>
                <a:sym typeface="Calibri"/>
                <a:hlinkClick r:id="rId6"/>
              </a:rPr>
              <a:t>http://www.apache.org/foundation/thanks.html</a:t>
            </a:r>
            <a:r>
              <a:rPr b="1" lang="en-US" sz="1200">
                <a:solidFill>
                  <a:srgbClr val="FFFFFF"/>
                </a:solidFill>
                <a:latin typeface="Calibri"/>
                <a:ea typeface="Calibri"/>
                <a:cs typeface="Calibri"/>
                <a:sym typeface="Calibri"/>
              </a:rPr>
              <a:t> [16]</a:t>
            </a:r>
            <a:endParaRPr b="1" sz="1200">
              <a:solidFill>
                <a:srgbClr val="FFFFFF"/>
              </a:solidFill>
              <a:latin typeface="Calibri"/>
              <a:ea typeface="Calibri"/>
              <a:cs typeface="Calibri"/>
              <a:sym typeface="Calibri"/>
            </a:endParaRPr>
          </a:p>
          <a:p>
            <a:pPr indent="0" lvl="0" marL="0">
              <a:spcBef>
                <a:spcPts val="0"/>
              </a:spcBef>
              <a:spcAft>
                <a:spcPts val="0"/>
              </a:spcAft>
              <a:buNone/>
            </a:pPr>
            <a:r>
              <a:t/>
            </a:r>
            <a:endParaRPr b="1" sz="12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Kafka  has 21 Committers </a:t>
            </a:r>
            <a:r>
              <a:rPr baseline="30000" i="0" lang="en-US" sz="3600" u="none" cap="none" strike="noStrike">
                <a:solidFill>
                  <a:srgbClr val="3F3F3F"/>
                </a:solidFill>
              </a:rPr>
              <a:t>[17][18]</a:t>
            </a:r>
            <a:endParaRPr baseline="30000" i="0" sz="3600" u="none" cap="none" strike="noStrike">
              <a:solidFill>
                <a:srgbClr val="3F3F3F"/>
              </a:solidFill>
            </a:endParaRPr>
          </a:p>
        </p:txBody>
      </p:sp>
      <p:pic>
        <p:nvPicPr>
          <p:cNvPr id="422" name="Shape 422"/>
          <p:cNvPicPr preferRelativeResize="0"/>
          <p:nvPr/>
        </p:nvPicPr>
        <p:blipFill rotWithShape="1">
          <a:blip r:embed="rId3">
            <a:alphaModFix/>
          </a:blip>
          <a:srcRect b="0" l="0" r="0" t="0"/>
          <a:stretch/>
        </p:blipFill>
        <p:spPr>
          <a:xfrm>
            <a:off x="745825" y="1845725"/>
            <a:ext cx="5184426" cy="4023300"/>
          </a:xfrm>
          <a:prstGeom prst="rect">
            <a:avLst/>
          </a:prstGeom>
          <a:noFill/>
          <a:ln>
            <a:noFill/>
          </a:ln>
        </p:spPr>
      </p:pic>
      <p:pic>
        <p:nvPicPr>
          <p:cNvPr id="423" name="Shape 423"/>
          <p:cNvPicPr preferRelativeResize="0"/>
          <p:nvPr/>
        </p:nvPicPr>
        <p:blipFill rotWithShape="1">
          <a:blip r:embed="rId4">
            <a:alphaModFix/>
          </a:blip>
          <a:srcRect b="0" l="0" r="0" t="0"/>
          <a:stretch/>
        </p:blipFill>
        <p:spPr>
          <a:xfrm>
            <a:off x="5784725" y="2191375"/>
            <a:ext cx="5021252" cy="3786800"/>
          </a:xfrm>
          <a:prstGeom prst="rect">
            <a:avLst/>
          </a:prstGeom>
          <a:noFill/>
          <a:ln>
            <a:noFill/>
          </a:ln>
        </p:spPr>
      </p:pic>
      <p:pic>
        <p:nvPicPr>
          <p:cNvPr id="424" name="Shape 424"/>
          <p:cNvPicPr preferRelativeResize="0"/>
          <p:nvPr/>
        </p:nvPicPr>
        <p:blipFill>
          <a:blip r:embed="rId5">
            <a:alphaModFix/>
          </a:blip>
          <a:stretch>
            <a:fillRect/>
          </a:stretch>
        </p:blipFill>
        <p:spPr>
          <a:xfrm>
            <a:off x="2243250" y="1143000"/>
            <a:ext cx="172650" cy="172650"/>
          </a:xfrm>
          <a:prstGeom prst="rect">
            <a:avLst/>
          </a:prstGeom>
          <a:noFill/>
          <a:ln>
            <a:noFill/>
          </a:ln>
        </p:spPr>
      </p:pic>
      <p:pic>
        <p:nvPicPr>
          <p:cNvPr id="425" name="Shape 425"/>
          <p:cNvPicPr preferRelativeResize="0"/>
          <p:nvPr/>
        </p:nvPicPr>
        <p:blipFill>
          <a:blip r:embed="rId6">
            <a:alphaModFix/>
          </a:blip>
          <a:stretch>
            <a:fillRect/>
          </a:stretch>
        </p:blipFill>
        <p:spPr>
          <a:xfrm>
            <a:off x="10591086" y="125250"/>
            <a:ext cx="1441015" cy="1450750"/>
          </a:xfrm>
          <a:prstGeom prst="rect">
            <a:avLst/>
          </a:prstGeom>
          <a:noFill/>
          <a:ln>
            <a:noFill/>
          </a:ln>
        </p:spPr>
      </p:pic>
      <p:sp>
        <p:nvSpPr>
          <p:cNvPr id="426" name="Shape 426"/>
          <p:cNvSpPr txBox="1"/>
          <p:nvPr/>
        </p:nvSpPr>
        <p:spPr>
          <a:xfrm>
            <a:off x="8026875" y="6365700"/>
            <a:ext cx="3699600" cy="49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222222"/>
              </a:buClr>
              <a:buSzPts val="1400"/>
              <a:buFont typeface="Roboto"/>
              <a:buNone/>
            </a:pPr>
            <a:r>
              <a:rPr lang="en-US" sz="1100">
                <a:solidFill>
                  <a:srgbClr val="FFFFFF"/>
                </a:solidFill>
                <a:latin typeface="Calibri"/>
                <a:ea typeface="Calibri"/>
                <a:cs typeface="Calibri"/>
                <a:sym typeface="Calibri"/>
              </a:rPr>
              <a:t>Reference: </a:t>
            </a:r>
            <a:r>
              <a:rPr lang="en-US" sz="1100" u="sng">
                <a:solidFill>
                  <a:srgbClr val="FFFFFF"/>
                </a:solidFill>
                <a:latin typeface="Calibri"/>
                <a:ea typeface="Calibri"/>
                <a:cs typeface="Calibri"/>
                <a:sym typeface="Calibri"/>
                <a:hlinkClick r:id="rId7"/>
              </a:rPr>
              <a:t>https://en.wikipedia.org/wiki/Committer</a:t>
            </a:r>
            <a:r>
              <a:rPr lang="en-US" sz="1100">
                <a:solidFill>
                  <a:srgbClr val="FFFFFF"/>
                </a:solidFill>
                <a:latin typeface="Calibri"/>
                <a:ea typeface="Calibri"/>
                <a:cs typeface="Calibri"/>
                <a:sym typeface="Calibri"/>
              </a:rPr>
              <a:t> [17]</a:t>
            </a:r>
            <a:endParaRPr sz="1100">
              <a:solidFill>
                <a:srgbClr val="FFFFFF"/>
              </a:solidFill>
              <a:latin typeface="Calibri"/>
              <a:ea typeface="Calibri"/>
              <a:cs typeface="Calibri"/>
              <a:sym typeface="Calibri"/>
            </a:endParaRPr>
          </a:p>
          <a:p>
            <a:pPr indent="0" lvl="0" marL="457200" rtl="0">
              <a:spcBef>
                <a:spcPts val="0"/>
              </a:spcBef>
              <a:spcAft>
                <a:spcPts val="0"/>
              </a:spcAft>
              <a:buClr>
                <a:srgbClr val="006621"/>
              </a:buClr>
              <a:buSzPts val="1400"/>
              <a:buFont typeface="Roboto"/>
              <a:buNone/>
            </a:pPr>
            <a:r>
              <a:rPr lang="en-US" sz="1100">
                <a:solidFill>
                  <a:srgbClr val="FFFFFF"/>
                </a:solidFill>
                <a:latin typeface="Calibri"/>
                <a:ea typeface="Calibri"/>
                <a:cs typeface="Calibri"/>
                <a:sym typeface="Calibri"/>
              </a:rPr>
              <a:t>         </a:t>
            </a:r>
            <a:r>
              <a:rPr lang="en-US" sz="1100" u="sng">
                <a:solidFill>
                  <a:srgbClr val="FFFFFF"/>
                </a:solidFill>
                <a:latin typeface="Calibri"/>
                <a:ea typeface="Calibri"/>
                <a:cs typeface="Calibri"/>
                <a:sym typeface="Calibri"/>
                <a:hlinkClick r:id="rId8"/>
              </a:rPr>
              <a:t>https://kafka.apache.org/committers</a:t>
            </a:r>
            <a:r>
              <a:rPr lang="en-US" sz="1100">
                <a:solidFill>
                  <a:srgbClr val="FFFFFF"/>
                </a:solidFill>
                <a:latin typeface="Calibri"/>
                <a:ea typeface="Calibri"/>
                <a:cs typeface="Calibri"/>
                <a:sym typeface="Calibri"/>
              </a:rPr>
              <a:t> [18]</a:t>
            </a:r>
            <a:endParaRPr sz="1100">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Kafka  Committers Contd.. </a:t>
            </a:r>
            <a:r>
              <a:rPr baseline="30000" i="0" lang="en-US" sz="3600" u="none" cap="none" strike="noStrike">
                <a:solidFill>
                  <a:srgbClr val="3F3F3F"/>
                </a:solidFill>
              </a:rPr>
              <a:t>[19][20]</a:t>
            </a:r>
            <a:endParaRPr baseline="30000" i="0" sz="3600" u="none" cap="none" strike="noStrike">
              <a:solidFill>
                <a:srgbClr val="3F3F3F"/>
              </a:solidFill>
            </a:endParaRPr>
          </a:p>
        </p:txBody>
      </p:sp>
      <p:pic>
        <p:nvPicPr>
          <p:cNvPr id="433" name="Shape 433"/>
          <p:cNvPicPr preferRelativeResize="0"/>
          <p:nvPr/>
        </p:nvPicPr>
        <p:blipFill rotWithShape="1">
          <a:blip r:embed="rId3">
            <a:alphaModFix/>
          </a:blip>
          <a:srcRect b="0" l="0" r="0" t="0"/>
          <a:stretch/>
        </p:blipFill>
        <p:spPr>
          <a:xfrm>
            <a:off x="1097275" y="1863550"/>
            <a:ext cx="5624023" cy="3130899"/>
          </a:xfrm>
          <a:prstGeom prst="rect">
            <a:avLst/>
          </a:prstGeom>
          <a:noFill/>
          <a:ln>
            <a:noFill/>
          </a:ln>
        </p:spPr>
      </p:pic>
      <p:pic>
        <p:nvPicPr>
          <p:cNvPr id="434" name="Shape 434"/>
          <p:cNvPicPr preferRelativeResize="0"/>
          <p:nvPr/>
        </p:nvPicPr>
        <p:blipFill rotWithShape="1">
          <a:blip r:embed="rId4">
            <a:alphaModFix/>
          </a:blip>
          <a:srcRect b="0" l="0" r="0" t="0"/>
          <a:stretch/>
        </p:blipFill>
        <p:spPr>
          <a:xfrm>
            <a:off x="6873700" y="1863550"/>
            <a:ext cx="4623000" cy="1989107"/>
          </a:xfrm>
          <a:prstGeom prst="rect">
            <a:avLst/>
          </a:prstGeom>
          <a:noFill/>
          <a:ln>
            <a:noFill/>
          </a:ln>
        </p:spPr>
      </p:pic>
      <p:pic>
        <p:nvPicPr>
          <p:cNvPr id="435" name="Shape 435"/>
          <p:cNvPicPr preferRelativeResize="0"/>
          <p:nvPr/>
        </p:nvPicPr>
        <p:blipFill>
          <a:blip r:embed="rId5">
            <a:alphaModFix/>
          </a:blip>
          <a:stretch>
            <a:fillRect/>
          </a:stretch>
        </p:blipFill>
        <p:spPr>
          <a:xfrm>
            <a:off x="2280825" y="1194150"/>
            <a:ext cx="172650" cy="172650"/>
          </a:xfrm>
          <a:prstGeom prst="rect">
            <a:avLst/>
          </a:prstGeom>
          <a:noFill/>
          <a:ln>
            <a:noFill/>
          </a:ln>
        </p:spPr>
      </p:pic>
      <p:pic>
        <p:nvPicPr>
          <p:cNvPr id="436" name="Shape 436"/>
          <p:cNvPicPr preferRelativeResize="0"/>
          <p:nvPr/>
        </p:nvPicPr>
        <p:blipFill>
          <a:blip r:embed="rId6">
            <a:alphaModFix/>
          </a:blip>
          <a:stretch>
            <a:fillRect/>
          </a:stretch>
        </p:blipFill>
        <p:spPr>
          <a:xfrm>
            <a:off x="10591086" y="125250"/>
            <a:ext cx="1441015" cy="1450750"/>
          </a:xfrm>
          <a:prstGeom prst="rect">
            <a:avLst/>
          </a:prstGeom>
          <a:noFill/>
          <a:ln>
            <a:noFill/>
          </a:ln>
        </p:spPr>
      </p:pic>
      <p:sp>
        <p:nvSpPr>
          <p:cNvPr id="437" name="Shape 437"/>
          <p:cNvSpPr txBox="1"/>
          <p:nvPr/>
        </p:nvSpPr>
        <p:spPr>
          <a:xfrm>
            <a:off x="6408075" y="6308100"/>
            <a:ext cx="5624100" cy="54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222222"/>
              </a:buClr>
              <a:buSzPts val="1400"/>
              <a:buFont typeface="Roboto"/>
              <a:buNone/>
            </a:pPr>
            <a:r>
              <a:rPr lang="en-US" sz="1100">
                <a:solidFill>
                  <a:srgbClr val="FFFFFF"/>
                </a:solidFill>
                <a:latin typeface="Roboto"/>
                <a:ea typeface="Roboto"/>
                <a:cs typeface="Roboto"/>
                <a:sym typeface="Roboto"/>
              </a:rPr>
              <a:t>Reference: </a:t>
            </a:r>
            <a:r>
              <a:rPr lang="en-US" sz="1100" u="sng">
                <a:solidFill>
                  <a:srgbClr val="FFFFFF"/>
                </a:solidFill>
                <a:latin typeface="Roboto"/>
                <a:ea typeface="Roboto"/>
                <a:cs typeface="Roboto"/>
                <a:sym typeface="Roboto"/>
                <a:hlinkClick r:id="rId7"/>
              </a:rPr>
              <a:t>https://en.wikipedia.org/wiki/Committer</a:t>
            </a:r>
            <a:r>
              <a:rPr lang="en-US" sz="1100">
                <a:solidFill>
                  <a:srgbClr val="FFFFFF"/>
                </a:solidFill>
                <a:latin typeface="Roboto"/>
                <a:ea typeface="Roboto"/>
                <a:cs typeface="Roboto"/>
                <a:sym typeface="Roboto"/>
              </a:rPr>
              <a:t>[19]</a:t>
            </a:r>
            <a:endParaRPr sz="1100">
              <a:solidFill>
                <a:srgbClr val="FFFFFF"/>
              </a:solidFill>
              <a:latin typeface="Roboto"/>
              <a:ea typeface="Roboto"/>
              <a:cs typeface="Roboto"/>
              <a:sym typeface="Roboto"/>
            </a:endParaRPr>
          </a:p>
          <a:p>
            <a:pPr indent="0" lvl="0" marL="457200" rtl="0">
              <a:spcBef>
                <a:spcPts val="0"/>
              </a:spcBef>
              <a:spcAft>
                <a:spcPts val="0"/>
              </a:spcAft>
              <a:buClr>
                <a:srgbClr val="006621"/>
              </a:buClr>
              <a:buSzPts val="1400"/>
              <a:buFont typeface="Roboto"/>
              <a:buNone/>
            </a:pPr>
            <a:r>
              <a:rPr lang="en-US" sz="1100">
                <a:solidFill>
                  <a:srgbClr val="FFFFFF"/>
                </a:solidFill>
                <a:latin typeface="Roboto"/>
                <a:ea typeface="Roboto"/>
                <a:cs typeface="Roboto"/>
                <a:sym typeface="Roboto"/>
              </a:rPr>
              <a:t>         </a:t>
            </a:r>
            <a:r>
              <a:rPr lang="en-US" sz="1100" u="sng">
                <a:solidFill>
                  <a:srgbClr val="FFFFFF"/>
                </a:solidFill>
                <a:latin typeface="Roboto"/>
                <a:ea typeface="Roboto"/>
                <a:cs typeface="Roboto"/>
                <a:sym typeface="Roboto"/>
                <a:hlinkClick r:id="rId8"/>
              </a:rPr>
              <a:t>https://kafka.apache.org/committers</a:t>
            </a:r>
            <a:r>
              <a:rPr lang="en-US" sz="1100">
                <a:solidFill>
                  <a:srgbClr val="FFFFFF"/>
                </a:solidFill>
              </a:rPr>
              <a:t> [20]</a:t>
            </a:r>
            <a:endParaRPr sz="11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Kafka  Active Commits</a:t>
            </a:r>
            <a:r>
              <a:rPr baseline="30000" i="0" lang="en-US" sz="3600" u="none" cap="none" strike="noStrike">
                <a:solidFill>
                  <a:srgbClr val="3F3F3F"/>
                </a:solidFill>
              </a:rPr>
              <a:t> [</a:t>
            </a:r>
            <a:r>
              <a:rPr baseline="30000" lang="en-US" sz="3600"/>
              <a:t>21]</a:t>
            </a:r>
            <a:endParaRPr baseline="30000" i="0" sz="3600" u="none" cap="none" strike="noStrike">
              <a:solidFill>
                <a:srgbClr val="3F3F3F"/>
              </a:solidFill>
            </a:endParaRPr>
          </a:p>
        </p:txBody>
      </p:sp>
      <p:pic>
        <p:nvPicPr>
          <p:cNvPr id="444" name="Shape 444"/>
          <p:cNvPicPr preferRelativeResize="0"/>
          <p:nvPr/>
        </p:nvPicPr>
        <p:blipFill>
          <a:blip r:embed="rId3">
            <a:alphaModFix/>
          </a:blip>
          <a:stretch>
            <a:fillRect/>
          </a:stretch>
        </p:blipFill>
        <p:spPr>
          <a:xfrm>
            <a:off x="2243250" y="1111700"/>
            <a:ext cx="172650" cy="172650"/>
          </a:xfrm>
          <a:prstGeom prst="rect">
            <a:avLst/>
          </a:prstGeom>
          <a:noFill/>
          <a:ln>
            <a:noFill/>
          </a:ln>
        </p:spPr>
      </p:pic>
      <p:pic>
        <p:nvPicPr>
          <p:cNvPr id="445" name="Shape 445"/>
          <p:cNvPicPr preferRelativeResize="0"/>
          <p:nvPr/>
        </p:nvPicPr>
        <p:blipFill>
          <a:blip r:embed="rId4">
            <a:alphaModFix/>
          </a:blip>
          <a:stretch>
            <a:fillRect/>
          </a:stretch>
        </p:blipFill>
        <p:spPr>
          <a:xfrm>
            <a:off x="1271388" y="1994500"/>
            <a:ext cx="9649223" cy="4241376"/>
          </a:xfrm>
          <a:prstGeom prst="rect">
            <a:avLst/>
          </a:prstGeom>
          <a:noFill/>
          <a:ln>
            <a:noFill/>
          </a:ln>
        </p:spPr>
      </p:pic>
      <p:pic>
        <p:nvPicPr>
          <p:cNvPr id="446" name="Shape 446"/>
          <p:cNvPicPr preferRelativeResize="0"/>
          <p:nvPr/>
        </p:nvPicPr>
        <p:blipFill>
          <a:blip r:embed="rId5">
            <a:alphaModFix/>
          </a:blip>
          <a:stretch>
            <a:fillRect/>
          </a:stretch>
        </p:blipFill>
        <p:spPr>
          <a:xfrm>
            <a:off x="10591086" y="125250"/>
            <a:ext cx="1441015" cy="1450750"/>
          </a:xfrm>
          <a:prstGeom prst="rect">
            <a:avLst/>
          </a:prstGeom>
          <a:noFill/>
          <a:ln>
            <a:noFill/>
          </a:ln>
        </p:spPr>
      </p:pic>
      <p:sp>
        <p:nvSpPr>
          <p:cNvPr id="447" name="Shape 447"/>
          <p:cNvSpPr txBox="1"/>
          <p:nvPr/>
        </p:nvSpPr>
        <p:spPr>
          <a:xfrm>
            <a:off x="6579975" y="6395925"/>
            <a:ext cx="54522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400"/>
              <a:buFont typeface="Calibri"/>
              <a:buNone/>
            </a:pPr>
            <a:r>
              <a:rPr lang="en-US" sz="1200">
                <a:solidFill>
                  <a:srgbClr val="FFFFFF"/>
                </a:solidFill>
                <a:latin typeface="Calibri"/>
                <a:ea typeface="Calibri"/>
                <a:cs typeface="Calibri"/>
                <a:sym typeface="Calibri"/>
              </a:rPr>
              <a:t>Reference: </a:t>
            </a:r>
            <a:r>
              <a:rPr lang="en-US" sz="1200" u="sng">
                <a:solidFill>
                  <a:srgbClr val="FFFFFF"/>
                </a:solidFill>
                <a:latin typeface="Calibri"/>
                <a:ea typeface="Calibri"/>
                <a:cs typeface="Calibri"/>
                <a:sym typeface="Calibri"/>
                <a:hlinkClick r:id="rId6"/>
              </a:rPr>
              <a:t>https://github.com/apache/kafka/commits/trunk</a:t>
            </a:r>
            <a:r>
              <a:rPr lang="en-US" sz="1100">
                <a:solidFill>
                  <a:srgbClr val="FFFFFF"/>
                </a:solidFill>
              </a:rPr>
              <a:t> [21]</a:t>
            </a:r>
            <a:endParaRPr sz="11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Kafka  Users </a:t>
            </a:r>
            <a:r>
              <a:rPr baseline="30000" i="0" lang="en-US" sz="3600" u="none" cap="none" strike="noStrike">
                <a:solidFill>
                  <a:srgbClr val="3F3F3F"/>
                </a:solidFill>
              </a:rPr>
              <a:t>[22] </a:t>
            </a:r>
            <a:endParaRPr b="0" baseline="30000" i="0" sz="3600" u="none" cap="none" strike="noStrike">
              <a:solidFill>
                <a:srgbClr val="3F3F3F"/>
              </a:solidFill>
              <a:latin typeface="Calibri"/>
              <a:ea typeface="Calibri"/>
              <a:cs typeface="Calibri"/>
              <a:sym typeface="Calibri"/>
            </a:endParaRPr>
          </a:p>
        </p:txBody>
      </p:sp>
      <p:pic>
        <p:nvPicPr>
          <p:cNvPr id="454" name="Shape 454"/>
          <p:cNvPicPr preferRelativeResize="0"/>
          <p:nvPr/>
        </p:nvPicPr>
        <p:blipFill rotWithShape="1">
          <a:blip r:embed="rId3">
            <a:alphaModFix/>
          </a:blip>
          <a:srcRect b="0" l="0" r="0" t="9584"/>
          <a:stretch/>
        </p:blipFill>
        <p:spPr>
          <a:xfrm>
            <a:off x="1309750" y="1891850"/>
            <a:ext cx="9845925" cy="4311275"/>
          </a:xfrm>
          <a:prstGeom prst="rect">
            <a:avLst/>
          </a:prstGeom>
          <a:noFill/>
          <a:ln>
            <a:noFill/>
          </a:ln>
        </p:spPr>
      </p:pic>
      <p:pic>
        <p:nvPicPr>
          <p:cNvPr id="455" name="Shape 455"/>
          <p:cNvPicPr preferRelativeResize="0"/>
          <p:nvPr/>
        </p:nvPicPr>
        <p:blipFill>
          <a:blip r:embed="rId4">
            <a:alphaModFix/>
          </a:blip>
          <a:stretch>
            <a:fillRect/>
          </a:stretch>
        </p:blipFill>
        <p:spPr>
          <a:xfrm>
            <a:off x="2280825" y="1117950"/>
            <a:ext cx="172650" cy="172650"/>
          </a:xfrm>
          <a:prstGeom prst="rect">
            <a:avLst/>
          </a:prstGeom>
          <a:noFill/>
          <a:ln>
            <a:noFill/>
          </a:ln>
        </p:spPr>
      </p:pic>
      <p:pic>
        <p:nvPicPr>
          <p:cNvPr id="456" name="Shape 456"/>
          <p:cNvPicPr preferRelativeResize="0"/>
          <p:nvPr/>
        </p:nvPicPr>
        <p:blipFill>
          <a:blip r:embed="rId5">
            <a:alphaModFix/>
          </a:blip>
          <a:stretch>
            <a:fillRect/>
          </a:stretch>
        </p:blipFill>
        <p:spPr>
          <a:xfrm>
            <a:off x="10591086" y="125250"/>
            <a:ext cx="1441015" cy="1450750"/>
          </a:xfrm>
          <a:prstGeom prst="rect">
            <a:avLst/>
          </a:prstGeom>
          <a:noFill/>
          <a:ln>
            <a:noFill/>
          </a:ln>
        </p:spPr>
      </p:pic>
      <p:sp>
        <p:nvSpPr>
          <p:cNvPr id="457" name="Shape 457"/>
          <p:cNvSpPr txBox="1"/>
          <p:nvPr/>
        </p:nvSpPr>
        <p:spPr>
          <a:xfrm>
            <a:off x="7294700" y="6357575"/>
            <a:ext cx="46584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400"/>
              <a:buFont typeface="Calibri"/>
              <a:buNone/>
            </a:pPr>
            <a:r>
              <a:rPr lang="en-US" sz="1200">
                <a:solidFill>
                  <a:srgbClr val="FFFFFF"/>
                </a:solidFill>
                <a:latin typeface="Calibri"/>
                <a:ea typeface="Calibri"/>
                <a:cs typeface="Calibri"/>
                <a:sym typeface="Calibri"/>
              </a:rPr>
              <a:t>Reference: </a:t>
            </a:r>
            <a:r>
              <a:rPr lang="en-US" sz="1200" u="sng">
                <a:solidFill>
                  <a:srgbClr val="FFFFFF"/>
                </a:solidFill>
                <a:latin typeface="Calibri"/>
                <a:ea typeface="Calibri"/>
                <a:cs typeface="Calibri"/>
                <a:sym typeface="Calibri"/>
                <a:hlinkClick r:id="rId6"/>
              </a:rPr>
              <a:t>https://kafka-summit.org/kafka-summit-sf/sponsors/</a:t>
            </a:r>
            <a:r>
              <a:rPr lang="en-US" sz="1200">
                <a:solidFill>
                  <a:srgbClr val="FFFFFF"/>
                </a:solidFill>
                <a:latin typeface="Calibri"/>
                <a:ea typeface="Calibri"/>
                <a:cs typeface="Calibri"/>
                <a:sym typeface="Calibri"/>
              </a:rPr>
              <a:t> [22]</a:t>
            </a:r>
            <a:endParaRPr sz="1200">
              <a:solidFill>
                <a:srgbClr val="FFFFFF"/>
              </a:solidFill>
              <a:latin typeface="Calibri"/>
              <a:ea typeface="Calibri"/>
              <a:cs typeface="Calibri"/>
              <a:sym typeface="Calibri"/>
            </a:endParaRPr>
          </a:p>
          <a:p>
            <a:pPr indent="0" lvl="0" marL="0">
              <a:spcBef>
                <a:spcPts val="0"/>
              </a:spcBef>
              <a:spcAft>
                <a:spcPts val="0"/>
              </a:spcAft>
              <a:buNone/>
            </a:pPr>
            <a:r>
              <a:t/>
            </a:r>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Shape 463"/>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464" name="Shape 464"/>
          <p:cNvSpPr txBox="1"/>
          <p:nvPr>
            <p:ph idx="4294967295" type="title"/>
          </p:nvPr>
        </p:nvSpPr>
        <p:spPr>
          <a:xfrm>
            <a:off x="693150" y="464800"/>
            <a:ext cx="2855100" cy="619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1" lang="en-US" sz="3600"/>
              <a:t>SECTION - III</a:t>
            </a:r>
            <a:endParaRPr b="0" i="0" sz="4800" u="none" cap="none" strike="noStrike">
              <a:solidFill>
                <a:srgbClr val="3F3F3F"/>
              </a:solidFill>
              <a:latin typeface="Calibri"/>
              <a:ea typeface="Calibri"/>
              <a:cs typeface="Calibri"/>
              <a:sym typeface="Calibri"/>
            </a:endParaRPr>
          </a:p>
        </p:txBody>
      </p:sp>
      <p:graphicFrame>
        <p:nvGraphicFramePr>
          <p:cNvPr id="465" name="Shape 465"/>
          <p:cNvGraphicFramePr/>
          <p:nvPr/>
        </p:nvGraphicFramePr>
        <p:xfrm>
          <a:off x="693150" y="1440688"/>
          <a:ext cx="3000000" cy="3000000"/>
        </p:xfrm>
        <a:graphic>
          <a:graphicData uri="http://schemas.openxmlformats.org/drawingml/2006/table">
            <a:tbl>
              <a:tblPr>
                <a:noFill/>
                <a:tableStyleId>{95F0DD00-FBB6-4460-9ED0-F71D23F25B78}</a:tableStyleId>
              </a:tblPr>
              <a:tblGrid>
                <a:gridCol w="847175"/>
                <a:gridCol w="7449675"/>
                <a:gridCol w="1532950"/>
              </a:tblGrid>
              <a:tr h="462725">
                <a:tc>
                  <a:txBody>
                    <a:bodyPr>
                      <a:noAutofit/>
                    </a:bodyPr>
                    <a:lstStyle/>
                    <a:p>
                      <a:pPr indent="0" lvl="0" marL="0" rtl="0">
                        <a:spcBef>
                          <a:spcPts val="0"/>
                        </a:spcBef>
                        <a:spcAft>
                          <a:spcPts val="0"/>
                        </a:spcAft>
                        <a:buNone/>
                      </a:pPr>
                      <a:r>
                        <a:rPr b="1" lang="en-US">
                          <a:latin typeface="Calibri"/>
                          <a:ea typeface="Calibri"/>
                          <a:cs typeface="Calibri"/>
                          <a:sym typeface="Calibri"/>
                        </a:rPr>
                        <a:t>S.No.</a:t>
                      </a:r>
                      <a:endParaRPr b="1">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a:latin typeface="Calibri"/>
                          <a:ea typeface="Calibri"/>
                          <a:cs typeface="Calibri"/>
                          <a:sym typeface="Calibri"/>
                        </a:rPr>
                        <a:t>Topic</a:t>
                      </a:r>
                      <a:endParaRPr b="1">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a:latin typeface="Calibri"/>
                          <a:ea typeface="Calibri"/>
                          <a:cs typeface="Calibri"/>
                          <a:sym typeface="Calibri"/>
                        </a:rPr>
                        <a:t>Slide No.</a:t>
                      </a:r>
                      <a:endParaRPr b="1">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a:txBody>
                  <a:tcPr marT="91425" marB="91425" marR="91425" marL="91425"/>
                </a:tc>
                <a:tc>
                  <a:txBody>
                    <a:bodyPr>
                      <a:noAutofit/>
                    </a:bodyPr>
                    <a:lstStyle/>
                    <a:p>
                      <a:pPr indent="0" lvl="0" marL="0" rtl="0">
                        <a:lnSpc>
                          <a:spcPct val="115000"/>
                        </a:lnSpc>
                        <a:spcBef>
                          <a:spcPts val="0"/>
                        </a:spcBef>
                        <a:spcAft>
                          <a:spcPts val="0"/>
                        </a:spcAft>
                        <a:buNone/>
                      </a:pPr>
                      <a:r>
                        <a:rPr lang="en-US">
                          <a:latin typeface="Calibri"/>
                          <a:ea typeface="Calibri"/>
                          <a:cs typeface="Calibri"/>
                          <a:sym typeface="Calibri"/>
                        </a:rPr>
                        <a:t>Business Objectives</a:t>
                      </a:r>
                      <a:endParaRPr>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a:latin typeface="Calibri"/>
                          <a:ea typeface="Calibri"/>
                          <a:cs typeface="Calibri"/>
                          <a:sym typeface="Calibri"/>
                        </a:rPr>
                        <a:t>37</a:t>
                      </a:r>
                      <a:endParaRPr>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a:latin typeface="Calibri"/>
                          <a:ea typeface="Calibri"/>
                          <a:cs typeface="Calibri"/>
                          <a:sym typeface="Calibri"/>
                        </a:rPr>
                        <a:t>2</a:t>
                      </a:r>
                      <a:endParaRPr>
                        <a:latin typeface="Calibri"/>
                        <a:ea typeface="Calibri"/>
                        <a:cs typeface="Calibri"/>
                        <a:sym typeface="Calibri"/>
                      </a:endParaRPr>
                    </a:p>
                  </a:txBody>
                  <a:tcPr marT="91425" marB="91425" marR="91425" marL="91425"/>
                </a:tc>
                <a:tc>
                  <a:txBody>
                    <a:bodyPr>
                      <a:noAutofit/>
                    </a:bodyPr>
                    <a:lstStyle/>
                    <a:p>
                      <a:pPr indent="0" lvl="0" marL="0" rtl="0">
                        <a:lnSpc>
                          <a:spcPct val="115000"/>
                        </a:lnSpc>
                        <a:spcBef>
                          <a:spcPts val="0"/>
                        </a:spcBef>
                        <a:spcAft>
                          <a:spcPts val="0"/>
                        </a:spcAft>
                        <a:buNone/>
                      </a:pPr>
                      <a:r>
                        <a:rPr lang="en-US">
                          <a:latin typeface="Calibri"/>
                          <a:ea typeface="Calibri"/>
                          <a:cs typeface="Calibri"/>
                          <a:sym typeface="Calibri"/>
                        </a:rPr>
                        <a:t>Technical Objectives</a:t>
                      </a:r>
                      <a:endParaRPr>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a:latin typeface="Calibri"/>
                          <a:ea typeface="Calibri"/>
                          <a:cs typeface="Calibri"/>
                          <a:sym typeface="Calibri"/>
                        </a:rPr>
                        <a:t>38</a:t>
                      </a:r>
                      <a:endParaRPr>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a:latin typeface="Calibri"/>
                          <a:ea typeface="Calibri"/>
                          <a:cs typeface="Calibri"/>
                          <a:sym typeface="Calibri"/>
                        </a:rPr>
                        <a:t>3</a:t>
                      </a:r>
                      <a:endParaRPr>
                        <a:latin typeface="Calibri"/>
                        <a:ea typeface="Calibri"/>
                        <a:cs typeface="Calibri"/>
                        <a:sym typeface="Calibri"/>
                      </a:endParaRPr>
                    </a:p>
                  </a:txBody>
                  <a:tcPr marT="91425" marB="91425" marR="91425" marL="91425"/>
                </a:tc>
                <a:tc>
                  <a:txBody>
                    <a:bodyPr>
                      <a:noAutofit/>
                    </a:bodyPr>
                    <a:lstStyle/>
                    <a:p>
                      <a:pPr indent="0" lvl="0" marL="0" rtl="0">
                        <a:lnSpc>
                          <a:spcPct val="115000"/>
                        </a:lnSpc>
                        <a:spcBef>
                          <a:spcPts val="0"/>
                        </a:spcBef>
                        <a:spcAft>
                          <a:spcPts val="0"/>
                        </a:spcAft>
                        <a:buNone/>
                      </a:pPr>
                      <a:r>
                        <a:rPr lang="en-US">
                          <a:latin typeface="Calibri"/>
                          <a:ea typeface="Calibri"/>
                          <a:cs typeface="Calibri"/>
                          <a:sym typeface="Calibri"/>
                        </a:rPr>
                        <a:t>Financial Objectives</a:t>
                      </a:r>
                      <a:endParaRPr>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a:latin typeface="Calibri"/>
                          <a:ea typeface="Calibri"/>
                          <a:cs typeface="Calibri"/>
                          <a:sym typeface="Calibri"/>
                        </a:rPr>
                        <a:t>39</a:t>
                      </a:r>
                      <a:endParaRPr>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a:latin typeface="Calibri"/>
                          <a:ea typeface="Calibri"/>
                          <a:cs typeface="Calibri"/>
                          <a:sym typeface="Calibri"/>
                        </a:rPr>
                        <a:t>4</a:t>
                      </a:r>
                      <a:endParaRPr>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a:latin typeface="Calibri"/>
                          <a:ea typeface="Calibri"/>
                          <a:cs typeface="Calibri"/>
                          <a:sym typeface="Calibri"/>
                        </a:rPr>
                        <a:t>Political Objective</a:t>
                      </a:r>
                      <a:endParaRPr>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a:latin typeface="Calibri"/>
                          <a:ea typeface="Calibri"/>
                          <a:cs typeface="Calibri"/>
                          <a:sym typeface="Calibri"/>
                        </a:rPr>
                        <a:t>40</a:t>
                      </a:r>
                      <a:endParaRPr>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a:latin typeface="Calibri"/>
                          <a:ea typeface="Calibri"/>
                          <a:cs typeface="Calibri"/>
                          <a:sym typeface="Calibri"/>
                        </a:rPr>
                        <a:t>5</a:t>
                      </a:r>
                      <a:endParaRPr>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a:latin typeface="Calibri"/>
                          <a:ea typeface="Calibri"/>
                          <a:cs typeface="Calibri"/>
                          <a:sym typeface="Calibri"/>
                        </a:rPr>
                        <a:t>Business Owners objective</a:t>
                      </a:r>
                      <a:endParaRPr>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a:latin typeface="Calibri"/>
                          <a:ea typeface="Calibri"/>
                          <a:cs typeface="Calibri"/>
                          <a:sym typeface="Calibri"/>
                        </a:rPr>
                        <a:t>41</a:t>
                      </a:r>
                      <a:endParaRPr>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a:latin typeface="Calibri"/>
                          <a:ea typeface="Calibri"/>
                          <a:cs typeface="Calibri"/>
                          <a:sym typeface="Calibri"/>
                        </a:rPr>
                        <a:t>6</a:t>
                      </a:r>
                      <a:endParaRPr>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a:latin typeface="Calibri"/>
                          <a:ea typeface="Calibri"/>
                          <a:cs typeface="Calibri"/>
                          <a:sym typeface="Calibri"/>
                        </a:rPr>
                        <a:t>Benefit from OSS for each class</a:t>
                      </a:r>
                      <a:endParaRPr>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a:latin typeface="Calibri"/>
                          <a:ea typeface="Calibri"/>
                          <a:cs typeface="Calibri"/>
                          <a:sym typeface="Calibri"/>
                        </a:rPr>
                        <a:t>42</a:t>
                      </a:r>
                      <a:endParaRPr>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a:latin typeface="Calibri"/>
                          <a:ea typeface="Calibri"/>
                          <a:cs typeface="Calibri"/>
                          <a:sym typeface="Calibri"/>
                        </a:rPr>
                        <a:t>7</a:t>
                      </a:r>
                      <a:endParaRPr>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nSpc>
                          <a:spcPct val="85000"/>
                        </a:lnSpc>
                        <a:spcBef>
                          <a:spcPts val="0"/>
                        </a:spcBef>
                        <a:spcAft>
                          <a:spcPts val="0"/>
                        </a:spcAft>
                        <a:buNone/>
                      </a:pPr>
                      <a:r>
                        <a:rPr lang="en-US">
                          <a:latin typeface="Calibri"/>
                          <a:ea typeface="Calibri"/>
                          <a:cs typeface="Calibri"/>
                          <a:sym typeface="Calibri"/>
                        </a:rPr>
                        <a:t>OSS - Return on Investment</a:t>
                      </a:r>
                      <a:endParaRPr>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a:latin typeface="Calibri"/>
                          <a:ea typeface="Calibri"/>
                          <a:cs typeface="Calibri"/>
                          <a:sym typeface="Calibri"/>
                        </a:rPr>
                        <a:t>43-45</a:t>
                      </a:r>
                      <a:endParaRPr>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a:latin typeface="Calibri"/>
                          <a:ea typeface="Calibri"/>
                          <a:cs typeface="Calibri"/>
                          <a:sym typeface="Calibri"/>
                        </a:rPr>
                        <a:t>8</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nSpc>
                          <a:spcPct val="85000"/>
                        </a:lnSpc>
                        <a:spcBef>
                          <a:spcPts val="0"/>
                        </a:spcBef>
                        <a:spcAft>
                          <a:spcPts val="0"/>
                        </a:spcAft>
                        <a:buNone/>
                      </a:pPr>
                      <a:r>
                        <a:rPr lang="en-US">
                          <a:latin typeface="Calibri"/>
                          <a:ea typeface="Calibri"/>
                          <a:cs typeface="Calibri"/>
                          <a:sym typeface="Calibri"/>
                        </a:rPr>
                        <a:t>Project - Return On Investment</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a:latin typeface="Calibri"/>
                          <a:ea typeface="Calibri"/>
                          <a:cs typeface="Calibri"/>
                          <a:sym typeface="Calibri"/>
                        </a:rPr>
                        <a:t>46-48</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r>
              <a:tr h="462725">
                <a:tc>
                  <a:txBody>
                    <a:bodyPr>
                      <a:noAutofit/>
                    </a:bodyPr>
                    <a:lstStyle/>
                    <a:p>
                      <a:pPr indent="0" lvl="0" marL="0" rtl="0">
                        <a:spcBef>
                          <a:spcPts val="0"/>
                        </a:spcBef>
                        <a:spcAft>
                          <a:spcPts val="0"/>
                        </a:spcAft>
                        <a:buNone/>
                      </a:pPr>
                      <a:r>
                        <a:rPr lang="en-US">
                          <a:latin typeface="Calibri"/>
                          <a:ea typeface="Calibri"/>
                          <a:cs typeface="Calibri"/>
                          <a:sym typeface="Calibri"/>
                        </a:rPr>
                        <a:t>9</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a:latin typeface="Calibri"/>
                          <a:ea typeface="Calibri"/>
                          <a:cs typeface="Calibri"/>
                          <a:sym typeface="Calibri"/>
                        </a:rPr>
                        <a:t>Data for ROI Calculation</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a:latin typeface="Calibri"/>
                          <a:ea typeface="Calibri"/>
                          <a:cs typeface="Calibri"/>
                          <a:sym typeface="Calibri"/>
                        </a:rPr>
                        <a:t>49-54</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Business Objectives</a:t>
            </a:r>
            <a:endParaRPr b="0" i="0" sz="4800" u="none" cap="none" strike="noStrike">
              <a:solidFill>
                <a:srgbClr val="3F3F3F"/>
              </a:solidFill>
              <a:latin typeface="Calibri"/>
              <a:ea typeface="Calibri"/>
              <a:cs typeface="Calibri"/>
              <a:sym typeface="Calibri"/>
            </a:endParaRPr>
          </a:p>
        </p:txBody>
      </p:sp>
      <p:sp>
        <p:nvSpPr>
          <p:cNvPr id="472" name="Shape 472"/>
          <p:cNvSpPr txBox="1"/>
          <p:nvPr>
            <p:ph idx="1" type="body"/>
          </p:nvPr>
        </p:nvSpPr>
        <p:spPr>
          <a:xfrm>
            <a:off x="1097275" y="1890798"/>
            <a:ext cx="10058400" cy="4278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Char char="●"/>
            </a:pPr>
            <a:r>
              <a:rPr lang="en-US">
                <a:solidFill>
                  <a:srgbClr val="000000"/>
                </a:solidFill>
              </a:rPr>
              <a:t>Offer an ideal relocation and packaging service application that can handle 10 million customer requests in real-time</a:t>
            </a:r>
            <a:r>
              <a:rPr baseline="30000" lang="en-US">
                <a:solidFill>
                  <a:srgbClr val="000000"/>
                </a:solidFill>
              </a:rPr>
              <a:t>[3]</a:t>
            </a:r>
            <a:endParaRPr baseline="30000">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Build an application that is capable of handling various types of data like customer requests, order shipments, inventory data, sales, products etc. without any latencies</a:t>
            </a:r>
            <a:r>
              <a:rPr baseline="30000" lang="en-US">
                <a:solidFill>
                  <a:srgbClr val="000000"/>
                </a:solidFill>
              </a:rPr>
              <a:t>[3] </a:t>
            </a:r>
            <a:endParaRPr baseline="30000">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Fill the gap in data infrastructure by choosing Kafka as the main engine underneath and write our own library to facilitate application developers</a:t>
            </a:r>
            <a:r>
              <a:rPr baseline="30000" lang="en-US">
                <a:solidFill>
                  <a:srgbClr val="000000"/>
                </a:solidFill>
              </a:rPr>
              <a:t>[3]</a:t>
            </a:r>
            <a:endParaRPr baseline="30000">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Increase the flexibility to adapt to new business requirements as the company is growing as well as the number of requests per customer. </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Business Optimization by switching to a real-time based approach.</a:t>
            </a:r>
            <a:endParaRPr>
              <a:solidFill>
                <a:srgbClr val="000000"/>
              </a:solidFill>
            </a:endParaRPr>
          </a:p>
        </p:txBody>
      </p:sp>
      <p:pic>
        <p:nvPicPr>
          <p:cNvPr id="473" name="Shape 473"/>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474" name="Shape 474"/>
          <p:cNvSpPr txBox="1"/>
          <p:nvPr/>
        </p:nvSpPr>
        <p:spPr>
          <a:xfrm>
            <a:off x="3082575" y="6398400"/>
            <a:ext cx="8949300" cy="32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400"/>
              <a:buFont typeface="Calibri"/>
              <a:buNone/>
            </a:pPr>
            <a:r>
              <a:rPr b="1" lang="en-US" sz="1200">
                <a:solidFill>
                  <a:srgbClr val="FFFFFF"/>
                </a:solidFill>
                <a:latin typeface="Calibri"/>
                <a:ea typeface="Calibri"/>
                <a:cs typeface="Calibri"/>
                <a:sym typeface="Calibri"/>
              </a:rPr>
              <a:t>Reference: </a:t>
            </a:r>
            <a:r>
              <a:rPr b="1" lang="en-US" sz="1200" u="sng">
                <a:solidFill>
                  <a:srgbClr val="FFFFFF"/>
                </a:solidFill>
                <a:latin typeface="Calibri"/>
                <a:ea typeface="Calibri"/>
                <a:cs typeface="Calibri"/>
                <a:sym typeface="Calibri"/>
                <a:hlinkClick r:id="rId4"/>
              </a:rPr>
              <a:t>https://www.confluent.io/press-release/survey-apache-kafka-users-highlights-impact-streaming-data-global-businesses/</a:t>
            </a:r>
            <a:r>
              <a:rPr b="1" lang="en-US" sz="1200">
                <a:solidFill>
                  <a:srgbClr val="FFFFFF"/>
                </a:solidFill>
                <a:latin typeface="Calibri"/>
                <a:ea typeface="Calibri"/>
                <a:cs typeface="Calibri"/>
                <a:sym typeface="Calibri"/>
              </a:rPr>
              <a:t> [3]</a:t>
            </a:r>
            <a:endParaRPr b="1" sz="1200">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3F3F3F"/>
              </a:buClr>
              <a:buSzPts val="4800"/>
              <a:buFont typeface="Calibri"/>
              <a:buNone/>
            </a:pPr>
            <a:r>
              <a:rPr b="1" lang="en-US" sz="3600"/>
              <a:t>Technical</a:t>
            </a:r>
            <a:r>
              <a:rPr lang="en-US"/>
              <a:t> </a:t>
            </a:r>
            <a:r>
              <a:rPr b="1" lang="en-US" sz="3600"/>
              <a:t>Objectives</a:t>
            </a:r>
            <a:endParaRPr/>
          </a:p>
        </p:txBody>
      </p:sp>
      <p:sp>
        <p:nvSpPr>
          <p:cNvPr id="481" name="Shape 481"/>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rgbClr val="000000"/>
              </a:buClr>
              <a:buSzPts val="2000"/>
              <a:buChar char="●"/>
            </a:pPr>
            <a:r>
              <a:rPr lang="en-US">
                <a:solidFill>
                  <a:srgbClr val="000000"/>
                </a:solidFill>
              </a:rPr>
              <a:t>To process inventory transactions in real-time. The inventory gets updated in 5-10 minutes currently</a:t>
            </a:r>
            <a:r>
              <a:rPr baseline="30000" lang="en-US">
                <a:solidFill>
                  <a:srgbClr val="000000"/>
                </a:solidFill>
              </a:rPr>
              <a:t>[4]</a:t>
            </a:r>
            <a:r>
              <a:rPr lang="en-US">
                <a:solidFill>
                  <a:srgbClr val="000000"/>
                </a:solidFill>
              </a:rPr>
              <a:t>.</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To process and analyze data in real time for better decision-making </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To achieve scalability for handling 10 million customer requests in a day</a:t>
            </a:r>
            <a:endParaRPr baseline="30000">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Enhance durability and fault tolerance by using the active-active kafka setup, in which kafka clusters are mirrored symmetrically in multiple data centers. This helps us in retrieving data within a 300 milliseconds.</a:t>
            </a:r>
            <a:r>
              <a:rPr baseline="30000" lang="en-US">
                <a:solidFill>
                  <a:srgbClr val="000000"/>
                </a:solidFill>
              </a:rPr>
              <a:t>[4]</a:t>
            </a:r>
            <a:endParaRPr baseline="30000">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Reduce the response time by 2-5 minutes</a:t>
            </a:r>
            <a:r>
              <a:rPr baseline="30000" lang="en-US">
                <a:solidFill>
                  <a:srgbClr val="000000"/>
                </a:solidFill>
              </a:rPr>
              <a:t>[4]</a:t>
            </a:r>
            <a:r>
              <a:rPr lang="en-US">
                <a:solidFill>
                  <a:srgbClr val="000000"/>
                </a:solidFill>
              </a:rPr>
              <a:t>.</a:t>
            </a:r>
            <a:endParaRPr>
              <a:solidFill>
                <a:srgbClr val="000000"/>
              </a:solidFill>
            </a:endParaRPr>
          </a:p>
          <a:p>
            <a:pPr indent="0" lvl="0" marL="0" rtl="0">
              <a:lnSpc>
                <a:spcPct val="100000"/>
              </a:lnSpc>
              <a:spcBef>
                <a:spcPts val="0"/>
              </a:spcBef>
              <a:spcAft>
                <a:spcPts val="0"/>
              </a:spcAft>
              <a:buNone/>
            </a:pPr>
            <a:r>
              <a:t/>
            </a:r>
            <a:endParaRPr sz="2400">
              <a:solidFill>
                <a:srgbClr val="000000"/>
              </a:solidFill>
            </a:endParaRPr>
          </a:p>
          <a:p>
            <a:pPr indent="0" lvl="0" marL="0" rtl="0">
              <a:lnSpc>
                <a:spcPct val="100000"/>
              </a:lnSpc>
              <a:spcBef>
                <a:spcPts val="0"/>
              </a:spcBef>
              <a:spcAft>
                <a:spcPts val="0"/>
              </a:spcAft>
              <a:buNone/>
            </a:pPr>
            <a:r>
              <a:t/>
            </a:r>
            <a:endParaRPr sz="2400">
              <a:solidFill>
                <a:srgbClr val="000000"/>
              </a:solidFill>
            </a:endParaRPr>
          </a:p>
          <a:p>
            <a:pPr indent="0" lvl="0" marL="0" rtl="0">
              <a:lnSpc>
                <a:spcPct val="100000"/>
              </a:lnSpc>
              <a:spcBef>
                <a:spcPts val="0"/>
              </a:spcBef>
              <a:spcAft>
                <a:spcPts val="0"/>
              </a:spcAft>
              <a:buNone/>
            </a:pPr>
            <a:r>
              <a:t/>
            </a:r>
            <a:endParaRPr sz="2400">
              <a:solidFill>
                <a:srgbClr val="000000"/>
              </a:solidFill>
            </a:endParaRPr>
          </a:p>
        </p:txBody>
      </p:sp>
      <p:pic>
        <p:nvPicPr>
          <p:cNvPr id="482" name="Shape 482"/>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483" name="Shape 483"/>
          <p:cNvSpPr txBox="1"/>
          <p:nvPr/>
        </p:nvSpPr>
        <p:spPr>
          <a:xfrm>
            <a:off x="0" y="6291900"/>
            <a:ext cx="12192000" cy="47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1200">
                <a:solidFill>
                  <a:srgbClr val="FFFFFF"/>
                </a:solidFill>
                <a:latin typeface="Calibri"/>
                <a:ea typeface="Calibri"/>
                <a:cs typeface="Calibri"/>
                <a:sym typeface="Calibri"/>
              </a:rPr>
              <a:t>Reference:</a:t>
            </a:r>
            <a:endParaRPr b="1" sz="1200">
              <a:solidFill>
                <a:srgbClr val="FFFFFF"/>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n-US" sz="1100" u="sng">
                <a:solidFill>
                  <a:srgbClr val="FFFFFF"/>
                </a:solidFill>
                <a:hlinkClick r:id="rId4"/>
              </a:rPr>
              <a:t>https://www.confluent.io/blog/real-time-financial-alerts-rabobank-apache-kafkas-streams-api/</a:t>
            </a:r>
            <a:r>
              <a:rPr lang="en-US" sz="1100">
                <a:solidFill>
                  <a:srgbClr val="FFFFFF"/>
                </a:solidFill>
              </a:rPr>
              <a:t> [5],  </a:t>
            </a:r>
            <a:r>
              <a:rPr lang="en-US" sz="1100" u="sng">
                <a:solidFill>
                  <a:srgbClr val="FFFFFF"/>
                </a:solidFill>
                <a:hlinkClick r:id="rId5"/>
              </a:rPr>
              <a:t>https://www.slideshare.net/ConfluentInc/building-microservices-with-apache-kafka</a:t>
            </a:r>
            <a:r>
              <a:rPr lang="en-US" sz="1100">
                <a:solidFill>
                  <a:srgbClr val="FFFFFF"/>
                </a:solidFill>
              </a:rPr>
              <a:t> [4]</a:t>
            </a:r>
            <a:endParaRPr sz="11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88" name="Shape 488"/>
        <p:cNvGrpSpPr/>
        <p:nvPr/>
      </p:nvGrpSpPr>
      <p:grpSpPr>
        <a:xfrm>
          <a:off x="0" y="0"/>
          <a:ext cx="0" cy="0"/>
          <a:chOff x="0" y="0"/>
          <a:chExt cx="0" cy="0"/>
        </a:xfrm>
      </p:grpSpPr>
      <p:sp>
        <p:nvSpPr>
          <p:cNvPr id="489" name="Shape 489"/>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marR="0" rtl="0" algn="l">
              <a:lnSpc>
                <a:spcPct val="115000"/>
              </a:lnSpc>
              <a:spcBef>
                <a:spcPts val="0"/>
              </a:spcBef>
              <a:spcAft>
                <a:spcPts val="0"/>
              </a:spcAft>
              <a:buNone/>
            </a:pPr>
            <a:r>
              <a:rPr b="1" lang="en-US" sz="3600"/>
              <a:t>Financial</a:t>
            </a:r>
            <a:r>
              <a:rPr lang="en-US"/>
              <a:t> </a:t>
            </a:r>
            <a:r>
              <a:rPr b="1" lang="en-US" sz="3600"/>
              <a:t>Objectives</a:t>
            </a:r>
            <a:endParaRPr/>
          </a:p>
        </p:txBody>
      </p:sp>
      <p:sp>
        <p:nvSpPr>
          <p:cNvPr id="490" name="Shape 490"/>
          <p:cNvSpPr txBox="1"/>
          <p:nvPr>
            <p:ph idx="1" type="body"/>
          </p:nvPr>
        </p:nvSpPr>
        <p:spPr>
          <a:xfrm>
            <a:off x="1097280" y="1921934"/>
            <a:ext cx="10058400" cy="40233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rgbClr val="000000"/>
              </a:buClr>
              <a:buSzPts val="2000"/>
              <a:buChar char="●"/>
            </a:pPr>
            <a:r>
              <a:rPr lang="en-US">
                <a:solidFill>
                  <a:srgbClr val="000000"/>
                </a:solidFill>
              </a:rPr>
              <a:t>Cost effective solution for scaling our application</a:t>
            </a:r>
            <a:endParaRPr>
              <a:solidFill>
                <a:srgbClr val="000000"/>
              </a:solidFill>
            </a:endParaRPr>
          </a:p>
          <a:p>
            <a:pPr indent="-355600" lvl="0" marL="457200" marR="0" rtl="0" algn="l">
              <a:lnSpc>
                <a:spcPct val="115000"/>
              </a:lnSpc>
              <a:spcBef>
                <a:spcPts val="1200"/>
              </a:spcBef>
              <a:spcAft>
                <a:spcPts val="0"/>
              </a:spcAft>
              <a:buClr>
                <a:srgbClr val="000000"/>
              </a:buClr>
              <a:buSzPts val="2000"/>
              <a:buChar char="●"/>
            </a:pPr>
            <a:r>
              <a:rPr lang="en-US">
                <a:solidFill>
                  <a:srgbClr val="000000"/>
                </a:solidFill>
              </a:rPr>
              <a:t>To increase sales by at least 10% year over year</a:t>
            </a:r>
            <a:endParaRPr>
              <a:solidFill>
                <a:srgbClr val="000000"/>
              </a:solidFill>
            </a:endParaRPr>
          </a:p>
          <a:p>
            <a:pPr indent="-355600" lvl="0" marL="457200" marR="0" rtl="0" algn="l">
              <a:lnSpc>
                <a:spcPct val="115000"/>
              </a:lnSpc>
              <a:spcBef>
                <a:spcPts val="1200"/>
              </a:spcBef>
              <a:spcAft>
                <a:spcPts val="0"/>
              </a:spcAft>
              <a:buClr>
                <a:srgbClr val="000000"/>
              </a:buClr>
              <a:buSzPts val="2000"/>
              <a:buChar char="●"/>
            </a:pPr>
            <a:r>
              <a:rPr lang="en-US">
                <a:solidFill>
                  <a:srgbClr val="000000"/>
                </a:solidFill>
              </a:rPr>
              <a:t>Increased customer base from 10M to 25M over 3 years</a:t>
            </a:r>
            <a:endParaRPr>
              <a:solidFill>
                <a:srgbClr val="000000"/>
              </a:solidFill>
            </a:endParaRPr>
          </a:p>
          <a:p>
            <a:pPr indent="-355600" lvl="0" marL="457200" marR="0" rtl="0" algn="l">
              <a:lnSpc>
                <a:spcPct val="115000"/>
              </a:lnSpc>
              <a:spcBef>
                <a:spcPts val="1200"/>
              </a:spcBef>
              <a:spcAft>
                <a:spcPts val="0"/>
              </a:spcAft>
              <a:buClr>
                <a:srgbClr val="000000"/>
              </a:buClr>
              <a:buSzPts val="2000"/>
              <a:buChar char="●"/>
            </a:pPr>
            <a:r>
              <a:rPr lang="en-US">
                <a:solidFill>
                  <a:srgbClr val="000000"/>
                </a:solidFill>
              </a:rPr>
              <a:t>Increase revenue from $950M to 1.5B over the period of 3 years. </a:t>
            </a:r>
            <a:endParaRPr>
              <a:solidFill>
                <a:srgbClr val="000000"/>
              </a:solidFill>
            </a:endParaRPr>
          </a:p>
          <a:p>
            <a:pPr indent="-355600" lvl="0" marL="457200" marR="0" rtl="0" algn="l">
              <a:lnSpc>
                <a:spcPct val="115000"/>
              </a:lnSpc>
              <a:spcBef>
                <a:spcPts val="1200"/>
              </a:spcBef>
              <a:spcAft>
                <a:spcPts val="0"/>
              </a:spcAft>
              <a:buClr>
                <a:srgbClr val="000000"/>
              </a:buClr>
              <a:buSzPts val="2000"/>
              <a:buChar char="●"/>
            </a:pPr>
            <a:r>
              <a:rPr lang="en-US">
                <a:solidFill>
                  <a:srgbClr val="000000"/>
                </a:solidFill>
              </a:rPr>
              <a:t>To increase profits upto 10M$ in 3 years</a:t>
            </a:r>
            <a:endParaRPr sz="3000">
              <a:solidFill>
                <a:srgbClr val="000000"/>
              </a:solidFill>
            </a:endParaRPr>
          </a:p>
        </p:txBody>
      </p:sp>
      <p:pic>
        <p:nvPicPr>
          <p:cNvPr id="491" name="Shape 491"/>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1097275" y="927850"/>
            <a:ext cx="4200900" cy="8094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Who are we?</a:t>
            </a:r>
            <a:endParaRPr b="0" i="0" sz="4800" u="none" cap="none" strike="noStrike">
              <a:solidFill>
                <a:srgbClr val="3F3F3F"/>
              </a:solidFill>
              <a:latin typeface="Calibri"/>
              <a:ea typeface="Calibri"/>
              <a:cs typeface="Calibri"/>
              <a:sym typeface="Calibri"/>
            </a:endParaRPr>
          </a:p>
        </p:txBody>
      </p:sp>
      <p:sp>
        <p:nvSpPr>
          <p:cNvPr id="133" name="Shape 133"/>
          <p:cNvSpPr txBox="1"/>
          <p:nvPr>
            <p:ph idx="1" type="body"/>
          </p:nvPr>
        </p:nvSpPr>
        <p:spPr>
          <a:xfrm>
            <a:off x="1097275" y="1916200"/>
            <a:ext cx="10831200" cy="4353600"/>
          </a:xfrm>
          <a:prstGeom prst="rect">
            <a:avLst/>
          </a:prstGeom>
          <a:noFill/>
          <a:ln>
            <a:noFill/>
          </a:ln>
        </p:spPr>
        <p:txBody>
          <a:bodyPr anchorCtr="0" anchor="t" bIns="45700" lIns="0" spcFirstLastPara="1" rIns="0" wrap="square" tIns="45700">
            <a:noAutofit/>
          </a:bodyPr>
          <a:lstStyle/>
          <a:p>
            <a:pPr indent="0" lvl="0" marL="0" marR="0" rtl="0" algn="l">
              <a:lnSpc>
                <a:spcPct val="115000"/>
              </a:lnSpc>
              <a:spcBef>
                <a:spcPts val="0"/>
              </a:spcBef>
              <a:spcAft>
                <a:spcPts val="0"/>
              </a:spcAft>
              <a:buNone/>
            </a:pPr>
            <a:r>
              <a:rPr lang="en-US">
                <a:solidFill>
                  <a:srgbClr val="000000"/>
                </a:solidFill>
              </a:rPr>
              <a:t>A company started in August, 2005 that </a:t>
            </a:r>
            <a:r>
              <a:rPr b="0" i="0" lang="en-US" u="none" cap="none" strike="noStrike">
                <a:solidFill>
                  <a:srgbClr val="000000"/>
                </a:solidFill>
                <a:latin typeface="Calibri"/>
                <a:ea typeface="Calibri"/>
                <a:cs typeface="Calibri"/>
                <a:sym typeface="Calibri"/>
              </a:rPr>
              <a:t>provides comprehensive business and home relocation and packing services. </a:t>
            </a:r>
            <a:r>
              <a:rPr lang="en-US">
                <a:solidFill>
                  <a:srgbClr val="000000"/>
                </a:solidFill>
              </a:rPr>
              <a:t>Our customers can leverage use our website to pre-book for the services provided by us.</a:t>
            </a:r>
            <a:endParaRPr b="0" i="0" u="none" cap="none" strike="noStrike">
              <a:solidFill>
                <a:srgbClr val="000000"/>
              </a:solidFill>
              <a:latin typeface="Calibri"/>
              <a:ea typeface="Calibri"/>
              <a:cs typeface="Calibri"/>
              <a:sym typeface="Calibri"/>
            </a:endParaRPr>
          </a:p>
          <a:p>
            <a:pPr indent="-91440" lvl="0" marL="91440" marR="0" rtl="0" algn="l">
              <a:lnSpc>
                <a:spcPct val="115000"/>
              </a:lnSpc>
              <a:spcBef>
                <a:spcPts val="0"/>
              </a:spcBef>
              <a:spcAft>
                <a:spcPts val="0"/>
              </a:spcAft>
              <a:buClr>
                <a:srgbClr val="000000"/>
              </a:buClr>
              <a:buSzPts val="2000"/>
              <a:buFont typeface="Arial"/>
              <a:buChar char="•"/>
            </a:pPr>
            <a:r>
              <a:rPr b="0" i="0" lang="en-US" u="none" cap="none" strike="noStrike">
                <a:solidFill>
                  <a:srgbClr val="000000"/>
                </a:solidFill>
                <a:latin typeface="Calibri"/>
                <a:ea typeface="Calibri"/>
                <a:cs typeface="Calibri"/>
                <a:sym typeface="Calibri"/>
              </a:rPr>
              <a:t>Services include are Local Moving, Long-distance Moving, Packaging Services</a:t>
            </a:r>
            <a:endParaRPr>
              <a:solidFill>
                <a:srgbClr val="000000"/>
              </a:solidFill>
            </a:endParaRPr>
          </a:p>
          <a:p>
            <a:pPr indent="-91440" lvl="0" marL="91440" marR="0" rtl="0" algn="l">
              <a:lnSpc>
                <a:spcPct val="115000"/>
              </a:lnSpc>
              <a:spcBef>
                <a:spcPts val="0"/>
              </a:spcBef>
              <a:spcAft>
                <a:spcPts val="0"/>
              </a:spcAft>
              <a:buClr>
                <a:srgbClr val="000000"/>
              </a:buClr>
              <a:buSzPts val="2000"/>
              <a:buFont typeface="Arial"/>
              <a:buChar char="•"/>
            </a:pPr>
            <a:r>
              <a:rPr lang="en-US">
                <a:solidFill>
                  <a:srgbClr val="000000"/>
                </a:solidFill>
              </a:rPr>
              <a:t>We also sell </a:t>
            </a:r>
            <a:r>
              <a:rPr b="0" i="0" lang="en-US" u="none" cap="none" strike="noStrike">
                <a:solidFill>
                  <a:srgbClr val="000000"/>
                </a:solidFill>
                <a:latin typeface="Calibri"/>
                <a:ea typeface="Calibri"/>
                <a:cs typeface="Calibri"/>
                <a:sym typeface="Calibri"/>
              </a:rPr>
              <a:t>Storage, Boxes &amp; Supplies for </a:t>
            </a:r>
            <a:r>
              <a:rPr lang="en-US">
                <a:solidFill>
                  <a:srgbClr val="000000"/>
                </a:solidFill>
              </a:rPr>
              <a:t>packaging</a:t>
            </a:r>
            <a:endParaRPr b="0" i="0" u="none" cap="none" strike="noStrike">
              <a:solidFill>
                <a:srgbClr val="000000"/>
              </a:solidFill>
              <a:latin typeface="Calibri"/>
              <a:ea typeface="Calibri"/>
              <a:cs typeface="Calibri"/>
              <a:sym typeface="Calibri"/>
            </a:endParaRPr>
          </a:p>
          <a:p>
            <a:pPr indent="-91440" lvl="0" marL="91440" marR="0" rtl="0" algn="l">
              <a:lnSpc>
                <a:spcPct val="115000"/>
              </a:lnSpc>
              <a:spcBef>
                <a:spcPts val="0"/>
              </a:spcBef>
              <a:spcAft>
                <a:spcPts val="0"/>
              </a:spcAft>
              <a:buClr>
                <a:srgbClr val="000000"/>
              </a:buClr>
              <a:buSzPts val="2000"/>
              <a:buFont typeface="Arial"/>
              <a:buChar char="•"/>
            </a:pPr>
            <a:r>
              <a:rPr b="0" i="0" lang="en-US" u="none" cap="none" strike="noStrike">
                <a:solidFill>
                  <a:srgbClr val="000000"/>
                </a:solidFill>
                <a:latin typeface="Calibri"/>
                <a:ea typeface="Calibri"/>
                <a:cs typeface="Calibri"/>
                <a:sym typeface="Calibri"/>
              </a:rPr>
              <a:t>Headquartered in Palo-Alto, California</a:t>
            </a:r>
            <a:endParaRPr>
              <a:solidFill>
                <a:srgbClr val="000000"/>
              </a:solidFill>
            </a:endParaRPr>
          </a:p>
          <a:p>
            <a:pPr indent="-91440" lvl="0" marL="91440" marR="0" rtl="0" algn="l">
              <a:lnSpc>
                <a:spcPct val="115000"/>
              </a:lnSpc>
              <a:spcBef>
                <a:spcPts val="0"/>
              </a:spcBef>
              <a:spcAft>
                <a:spcPts val="0"/>
              </a:spcAft>
              <a:buClr>
                <a:srgbClr val="000000"/>
              </a:buClr>
              <a:buSzPts val="2000"/>
              <a:buFont typeface="Arial"/>
              <a:buChar char="•"/>
            </a:pPr>
            <a:r>
              <a:rPr lang="en-US">
                <a:solidFill>
                  <a:srgbClr val="000000"/>
                </a:solidFill>
              </a:rPr>
              <a:t>We provide our services in all the 50 States of the USA</a:t>
            </a:r>
            <a:endParaRPr>
              <a:solidFill>
                <a:srgbClr val="000000"/>
              </a:solidFill>
            </a:endParaRPr>
          </a:p>
          <a:p>
            <a:pPr indent="-91440" lvl="0" marL="91440" marR="0" rtl="0" algn="l">
              <a:lnSpc>
                <a:spcPct val="115000"/>
              </a:lnSpc>
              <a:spcBef>
                <a:spcPts val="0"/>
              </a:spcBef>
              <a:spcAft>
                <a:spcPts val="0"/>
              </a:spcAft>
              <a:buClr>
                <a:srgbClr val="000000"/>
              </a:buClr>
              <a:buSzPts val="2000"/>
              <a:buFont typeface="Arial"/>
              <a:buChar char="•"/>
            </a:pPr>
            <a:r>
              <a:rPr b="0" i="0" lang="en-US" u="none" cap="none" strike="noStrike">
                <a:solidFill>
                  <a:srgbClr val="000000"/>
                </a:solidFill>
                <a:latin typeface="Calibri"/>
                <a:ea typeface="Calibri"/>
                <a:cs typeface="Calibri"/>
                <a:sym typeface="Calibri"/>
              </a:rPr>
              <a:t>Grew to a 3500 staffed organization by 2018</a:t>
            </a:r>
            <a:endParaRPr b="0" i="0" u="none" cap="none" strike="noStrike">
              <a:solidFill>
                <a:srgbClr val="000000"/>
              </a:solidFill>
              <a:latin typeface="Calibri"/>
              <a:ea typeface="Calibri"/>
              <a:cs typeface="Calibri"/>
              <a:sym typeface="Calibri"/>
            </a:endParaRPr>
          </a:p>
          <a:p>
            <a:pPr indent="-91440" lvl="0" marL="91440" marR="0" rtl="0" algn="l">
              <a:lnSpc>
                <a:spcPct val="115000"/>
              </a:lnSpc>
              <a:spcBef>
                <a:spcPts val="0"/>
              </a:spcBef>
              <a:spcAft>
                <a:spcPts val="0"/>
              </a:spcAft>
              <a:buClr>
                <a:srgbClr val="000000"/>
              </a:buClr>
              <a:buSzPts val="2000"/>
              <a:buFont typeface="Arial"/>
              <a:buChar char="•"/>
            </a:pPr>
            <a:r>
              <a:rPr b="0" i="0" lang="en-US" u="none" cap="none" strike="noStrike">
                <a:solidFill>
                  <a:srgbClr val="000000"/>
                </a:solidFill>
                <a:latin typeface="Calibri"/>
                <a:ea typeface="Calibri"/>
                <a:cs typeface="Calibri"/>
                <a:sym typeface="Calibri"/>
              </a:rPr>
              <a:t>Recorded a revenue of $950M in the year 2017</a:t>
            </a:r>
            <a:endParaRPr b="0" i="0" u="none" cap="none" strike="noStrike">
              <a:solidFill>
                <a:srgbClr val="000000"/>
              </a:solidFill>
              <a:latin typeface="Calibri"/>
              <a:ea typeface="Calibri"/>
              <a:cs typeface="Calibri"/>
              <a:sym typeface="Calibri"/>
            </a:endParaRPr>
          </a:p>
          <a:p>
            <a:pPr indent="-91440" lvl="0" marL="91440" marR="0" rtl="0" algn="l">
              <a:lnSpc>
                <a:spcPct val="115000"/>
              </a:lnSpc>
              <a:spcBef>
                <a:spcPts val="0"/>
              </a:spcBef>
              <a:spcAft>
                <a:spcPts val="0"/>
              </a:spcAft>
              <a:buClr>
                <a:srgbClr val="000000"/>
              </a:buClr>
              <a:buSzPts val="2000"/>
              <a:buFont typeface="Arial"/>
              <a:buChar char="•"/>
            </a:pPr>
            <a:r>
              <a:rPr b="0" i="0" lang="en-US" u="none" cap="none" strike="noStrike">
                <a:solidFill>
                  <a:srgbClr val="000000"/>
                </a:solidFill>
                <a:latin typeface="Calibri"/>
                <a:ea typeface="Calibri"/>
                <a:cs typeface="Calibri"/>
                <a:sym typeface="Calibri"/>
              </a:rPr>
              <a:t>As of Dec, 2017, our rental fleet consists of approximately 35,000 trucks, 10,000 trailers and 4,000 towing devices</a:t>
            </a:r>
            <a:endParaRPr b="0" i="0" u="none" cap="none" strike="noStrike">
              <a:solidFill>
                <a:srgbClr val="000000"/>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000"/>
              <a:buFont typeface="Calibri"/>
              <a:buNone/>
            </a:pPr>
            <a:r>
              <a:t/>
            </a:r>
            <a:endParaRPr b="0" i="0" sz="2000" u="none" cap="none" strike="noStrike">
              <a:solidFill>
                <a:srgbClr val="3F3F3F"/>
              </a:solidFill>
              <a:latin typeface="Calibri"/>
              <a:ea typeface="Calibri"/>
              <a:cs typeface="Calibri"/>
              <a:sym typeface="Calibri"/>
            </a:endParaRPr>
          </a:p>
        </p:txBody>
      </p:sp>
      <p:pic>
        <p:nvPicPr>
          <p:cNvPr id="134" name="Shape 134"/>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Political</a:t>
            </a:r>
            <a:r>
              <a:rPr lang="en-US"/>
              <a:t> </a:t>
            </a:r>
            <a:r>
              <a:rPr b="1" lang="en-US" sz="3600"/>
              <a:t>Objective</a:t>
            </a:r>
            <a:endParaRPr/>
          </a:p>
        </p:txBody>
      </p:sp>
      <p:sp>
        <p:nvSpPr>
          <p:cNvPr id="498" name="Shape 498"/>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355600" lvl="0" marL="457200" rtl="0">
              <a:lnSpc>
                <a:spcPct val="115000"/>
              </a:lnSpc>
              <a:spcBef>
                <a:spcPts val="1200"/>
              </a:spcBef>
              <a:spcAft>
                <a:spcPts val="0"/>
              </a:spcAft>
              <a:buClr>
                <a:srgbClr val="000000"/>
              </a:buClr>
              <a:buSzPts val="2000"/>
              <a:buChar char="●"/>
            </a:pPr>
            <a:r>
              <a:rPr lang="en-US">
                <a:solidFill>
                  <a:srgbClr val="000000"/>
                </a:solidFill>
              </a:rPr>
              <a:t>To achieve </a:t>
            </a:r>
            <a:r>
              <a:rPr lang="en-US">
                <a:solidFill>
                  <a:srgbClr val="000000"/>
                </a:solidFill>
              </a:rPr>
              <a:t>backtracking for all transactions being carried out within the kafka system.</a:t>
            </a:r>
            <a:endParaRPr>
              <a:solidFill>
                <a:srgbClr val="000000"/>
              </a:solidFill>
            </a:endParaRPr>
          </a:p>
          <a:p>
            <a:pPr indent="0" lvl="0" marL="0" rtl="0">
              <a:lnSpc>
                <a:spcPct val="115000"/>
              </a:lnSpc>
              <a:spcBef>
                <a:spcPts val="1200"/>
              </a:spcBef>
              <a:spcAft>
                <a:spcPts val="0"/>
              </a:spcAft>
              <a:buNone/>
            </a:pPr>
            <a:r>
              <a:t/>
            </a:r>
            <a:endParaRPr>
              <a:solidFill>
                <a:srgbClr val="000000"/>
              </a:solidFill>
            </a:endParaRPr>
          </a:p>
          <a:p>
            <a:pPr indent="-355600" lvl="0" marL="457200" rtl="0">
              <a:lnSpc>
                <a:spcPct val="115000"/>
              </a:lnSpc>
              <a:spcBef>
                <a:spcPts val="1200"/>
              </a:spcBef>
              <a:spcAft>
                <a:spcPts val="0"/>
              </a:spcAft>
              <a:buClr>
                <a:srgbClr val="000000"/>
              </a:buClr>
              <a:buSzPts val="2000"/>
              <a:buChar char="●"/>
            </a:pPr>
            <a:r>
              <a:rPr lang="en-US">
                <a:solidFill>
                  <a:srgbClr val="000000"/>
                </a:solidFill>
              </a:rPr>
              <a:t>To lay groundwork for future expansion of the business model and the business. </a:t>
            </a:r>
            <a:endParaRPr>
              <a:solidFill>
                <a:srgbClr val="000000"/>
              </a:solidFill>
            </a:endParaRPr>
          </a:p>
          <a:p>
            <a:pPr indent="0" lvl="0" marL="0" rtl="0">
              <a:lnSpc>
                <a:spcPct val="115000"/>
              </a:lnSpc>
              <a:spcBef>
                <a:spcPts val="1200"/>
              </a:spcBef>
              <a:spcAft>
                <a:spcPts val="0"/>
              </a:spcAft>
              <a:buNone/>
            </a:pPr>
            <a:r>
              <a:t/>
            </a:r>
            <a:endParaRPr>
              <a:solidFill>
                <a:srgbClr val="000000"/>
              </a:solidFill>
            </a:endParaRPr>
          </a:p>
          <a:p>
            <a:pPr indent="-355600" lvl="0" marL="457200" rtl="0">
              <a:lnSpc>
                <a:spcPct val="115000"/>
              </a:lnSpc>
              <a:spcBef>
                <a:spcPts val="1200"/>
              </a:spcBef>
              <a:spcAft>
                <a:spcPts val="0"/>
              </a:spcAft>
              <a:buClr>
                <a:srgbClr val="000000"/>
              </a:buClr>
              <a:buSzPts val="2000"/>
              <a:buChar char="●"/>
            </a:pPr>
            <a:r>
              <a:rPr lang="en-US">
                <a:solidFill>
                  <a:srgbClr val="000000"/>
                </a:solidFill>
              </a:rPr>
              <a:t>To create a streaming platform that is compatible with variety of data sources like Supply chain management, transactional and financial data sources. </a:t>
            </a:r>
            <a:endParaRPr>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Business Owners objective</a:t>
            </a:r>
            <a:endParaRPr/>
          </a:p>
        </p:txBody>
      </p:sp>
      <p:sp>
        <p:nvSpPr>
          <p:cNvPr id="505" name="Shape 505"/>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a:lnSpc>
                <a:spcPct val="115000"/>
              </a:lnSpc>
              <a:spcBef>
                <a:spcPts val="1200"/>
              </a:spcBef>
              <a:spcAft>
                <a:spcPts val="0"/>
              </a:spcAft>
              <a:buNone/>
            </a:pPr>
            <a:r>
              <a:rPr b="1" lang="en-US">
                <a:solidFill>
                  <a:srgbClr val="000000"/>
                </a:solidFill>
              </a:rPr>
              <a:t>Business Owner: </a:t>
            </a:r>
            <a:r>
              <a:rPr lang="en-US">
                <a:solidFill>
                  <a:srgbClr val="000000"/>
                </a:solidFill>
              </a:rPr>
              <a:t>Data Engineer(Data Architect)</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To build a sophisticated data pipeline which can process real time data streams for better decision making</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System should be quickly scalable up to 50TB</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System should be compatible(or can be easily made compatible) with all the data applications</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Kafka clusters should be mirrored symmetrically in multiple data centers.</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System should have response time of 300 milliseconds</a:t>
            </a:r>
            <a:endParaRPr>
              <a:solidFill>
                <a:srgbClr val="000000"/>
              </a:solidFill>
            </a:endParaRPr>
          </a:p>
          <a:p>
            <a:pPr indent="0" lvl="0" marL="0" rtl="0">
              <a:lnSpc>
                <a:spcPct val="100000"/>
              </a:lnSpc>
              <a:spcBef>
                <a:spcPts val="0"/>
              </a:spcBef>
              <a:spcAft>
                <a:spcPts val="0"/>
              </a:spcAft>
              <a:buNone/>
            </a:pPr>
            <a:r>
              <a:t/>
            </a:r>
            <a:endParaRPr>
              <a:solidFill>
                <a:srgbClr val="000000"/>
              </a:solidFill>
            </a:endParaRPr>
          </a:p>
          <a:p>
            <a:pPr indent="0" lvl="0" marL="0">
              <a:spcBef>
                <a:spcPts val="1200"/>
              </a:spcBef>
              <a:spcAft>
                <a:spcPts val="0"/>
              </a:spcAft>
              <a:buNone/>
            </a:pPr>
            <a:r>
              <a:t/>
            </a:r>
            <a:endParaRPr>
              <a:solidFill>
                <a:srgbClr val="000000"/>
              </a:solidFill>
            </a:endParaRPr>
          </a:p>
          <a:p>
            <a:pPr indent="0" lvl="0" marL="0" rtl="0">
              <a:spcBef>
                <a:spcPts val="120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Benefit from OSS for each class</a:t>
            </a:r>
            <a:endParaRPr/>
          </a:p>
        </p:txBody>
      </p:sp>
      <p:sp>
        <p:nvSpPr>
          <p:cNvPr id="512" name="Shape 512"/>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a:lnSpc>
                <a:spcPct val="115000"/>
              </a:lnSpc>
              <a:spcBef>
                <a:spcPts val="1200"/>
              </a:spcBef>
              <a:spcAft>
                <a:spcPts val="0"/>
              </a:spcAft>
              <a:buNone/>
            </a:pPr>
            <a:r>
              <a:rPr b="1" lang="en-US"/>
              <a:t>For Data Engineer: </a:t>
            </a:r>
            <a:r>
              <a:rPr lang="en-US"/>
              <a:t>Highly scalable, allows reusability of hardware resources</a:t>
            </a:r>
            <a:endParaRPr/>
          </a:p>
          <a:p>
            <a:pPr indent="0" lvl="0" marL="0">
              <a:lnSpc>
                <a:spcPct val="115000"/>
              </a:lnSpc>
              <a:spcBef>
                <a:spcPts val="1200"/>
              </a:spcBef>
              <a:spcAft>
                <a:spcPts val="0"/>
              </a:spcAft>
              <a:buNone/>
            </a:pPr>
            <a:r>
              <a:rPr b="1" lang="en-US"/>
              <a:t>For Product Manager: </a:t>
            </a:r>
            <a:r>
              <a:rPr lang="en-US"/>
              <a:t>Cost effective solution</a:t>
            </a:r>
            <a:endParaRPr/>
          </a:p>
          <a:p>
            <a:pPr indent="0" lvl="0" marL="0">
              <a:lnSpc>
                <a:spcPct val="115000"/>
              </a:lnSpc>
              <a:spcBef>
                <a:spcPts val="1200"/>
              </a:spcBef>
              <a:spcAft>
                <a:spcPts val="0"/>
              </a:spcAft>
              <a:buNone/>
            </a:pPr>
            <a:r>
              <a:rPr b="1" lang="en-US"/>
              <a:t>For Data Analyst: </a:t>
            </a:r>
            <a:r>
              <a:rPr lang="en-US"/>
              <a:t>Faster data retrieval to perform analytics</a:t>
            </a:r>
            <a:endParaRPr/>
          </a:p>
          <a:p>
            <a:pPr indent="0" lvl="0" marL="0">
              <a:lnSpc>
                <a:spcPct val="115000"/>
              </a:lnSpc>
              <a:spcBef>
                <a:spcPts val="1200"/>
              </a:spcBef>
              <a:spcAft>
                <a:spcPts val="0"/>
              </a:spcAft>
              <a:buNone/>
            </a:pPr>
            <a:r>
              <a:rPr b="1" lang="en-US"/>
              <a:t>For System Analyst: </a:t>
            </a:r>
            <a:r>
              <a:rPr lang="en-US"/>
              <a:t>Less latency, fault tolerance</a:t>
            </a:r>
            <a:endParaRPr/>
          </a:p>
          <a:p>
            <a:pPr indent="0" lvl="0" marL="0">
              <a:lnSpc>
                <a:spcPct val="115000"/>
              </a:lnSpc>
              <a:spcBef>
                <a:spcPts val="1200"/>
              </a:spcBef>
              <a:spcAft>
                <a:spcPts val="0"/>
              </a:spcAft>
              <a:buNone/>
            </a:pPr>
            <a:r>
              <a:rPr b="1" lang="en-US"/>
              <a:t>For Business Analyst: </a:t>
            </a:r>
            <a:r>
              <a:rPr lang="en-US"/>
              <a:t>Continuous </a:t>
            </a:r>
            <a:r>
              <a:rPr lang="en-US"/>
              <a:t>support is available from </a:t>
            </a:r>
            <a:r>
              <a:rPr lang="en-US"/>
              <a:t>committers</a:t>
            </a:r>
            <a:r>
              <a:rPr lang="en-US"/>
              <a:t> and contributors</a:t>
            </a:r>
            <a:endParaRPr/>
          </a:p>
          <a:p>
            <a:pPr indent="0" lvl="0" marL="0">
              <a:spcBef>
                <a:spcPts val="1200"/>
              </a:spcBef>
              <a:spcAft>
                <a:spcPts val="0"/>
              </a:spcAft>
              <a:buNone/>
            </a:pPr>
            <a:r>
              <a:t/>
            </a:r>
            <a:endParaRPr/>
          </a:p>
          <a:p>
            <a:pPr indent="0" lvl="0" marL="0">
              <a:spcBef>
                <a:spcPts val="12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7" name="Shape 517"/>
        <p:cNvGrpSpPr/>
        <p:nvPr/>
      </p:nvGrpSpPr>
      <p:grpSpPr>
        <a:xfrm>
          <a:off x="0" y="0"/>
          <a:ext cx="0" cy="0"/>
          <a:chOff x="0" y="0"/>
          <a:chExt cx="0" cy="0"/>
        </a:xfrm>
      </p:grpSpPr>
      <p:sp>
        <p:nvSpPr>
          <p:cNvPr id="518" name="Shape 518"/>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OSS</a:t>
            </a:r>
            <a:r>
              <a:rPr b="1" lang="en-US" sz="3600"/>
              <a:t> - Return On Investment</a:t>
            </a:r>
            <a:endParaRPr/>
          </a:p>
        </p:txBody>
      </p:sp>
      <p:sp>
        <p:nvSpPr>
          <p:cNvPr id="519" name="Shape 519"/>
          <p:cNvSpPr txBox="1"/>
          <p:nvPr>
            <p:ph idx="1" type="body"/>
          </p:nvPr>
        </p:nvSpPr>
        <p:spPr>
          <a:xfrm>
            <a:off x="1097275" y="1762400"/>
            <a:ext cx="10441200" cy="4529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US">
                <a:solidFill>
                  <a:srgbClr val="000000"/>
                </a:solidFill>
              </a:rPr>
              <a:t>Kafka vs Custom System</a:t>
            </a:r>
            <a:endParaRPr b="1">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Kafka Hard costs: Consultation charges</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Kafka Soft costs: Human resource charges for installation and configuration: (2 resources * $40/hr)</a:t>
            </a:r>
            <a:r>
              <a:rPr baseline="30000" lang="en-US">
                <a:solidFill>
                  <a:srgbClr val="000000"/>
                </a:solidFill>
              </a:rPr>
              <a:t>[44]</a:t>
            </a:r>
            <a:endParaRPr baseline="30000">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Custom System Hard costs: Clusters and software resources cost, scalability costs</a:t>
            </a:r>
            <a:r>
              <a:rPr baseline="30000" lang="en-US">
                <a:solidFill>
                  <a:srgbClr val="000000"/>
                </a:solidFill>
              </a:rPr>
              <a:t>[44]</a:t>
            </a:r>
            <a:endParaRPr baseline="30000">
              <a:solidFill>
                <a:srgbClr val="000000"/>
              </a:solidFill>
            </a:endParaRPr>
          </a:p>
          <a:p>
            <a:pPr indent="-355600" lvl="0" marL="457200" rtl="0">
              <a:lnSpc>
                <a:spcPct val="100000"/>
              </a:lnSpc>
              <a:spcBef>
                <a:spcPts val="0"/>
              </a:spcBef>
              <a:spcAft>
                <a:spcPts val="0"/>
              </a:spcAft>
              <a:buClr>
                <a:srgbClr val="000000"/>
              </a:buClr>
              <a:buSzPts val="2000"/>
              <a:buChar char="●"/>
            </a:pPr>
            <a:r>
              <a:rPr lang="en-US">
                <a:solidFill>
                  <a:srgbClr val="000000"/>
                </a:solidFill>
              </a:rPr>
              <a:t>Custom System Soft costs: Salaries - (5 developers, 2 testers, 2 maintenance, 1 project manager)</a:t>
            </a:r>
            <a:endParaRPr>
              <a:solidFill>
                <a:srgbClr val="000000"/>
              </a:solidFill>
            </a:endParaRPr>
          </a:p>
          <a:p>
            <a:pPr indent="0" lvl="0" marL="0" rtl="0">
              <a:lnSpc>
                <a:spcPct val="100000"/>
              </a:lnSpc>
              <a:spcBef>
                <a:spcPts val="0"/>
              </a:spcBef>
              <a:spcAft>
                <a:spcPts val="0"/>
              </a:spcAft>
              <a:buNone/>
            </a:pPr>
            <a:r>
              <a:t/>
            </a:r>
            <a:endParaRPr>
              <a:solidFill>
                <a:srgbClr val="000000"/>
              </a:solidFill>
            </a:endParaRPr>
          </a:p>
          <a:p>
            <a:pPr indent="0" lvl="0" marL="0" rtl="0">
              <a:lnSpc>
                <a:spcPct val="100000"/>
              </a:lnSpc>
              <a:spcBef>
                <a:spcPts val="0"/>
              </a:spcBef>
              <a:spcAft>
                <a:spcPts val="0"/>
              </a:spcAft>
              <a:buNone/>
            </a:pPr>
            <a:r>
              <a:t/>
            </a:r>
            <a:endParaRPr>
              <a:solidFill>
                <a:srgbClr val="000000"/>
              </a:solidFill>
            </a:endParaRPr>
          </a:p>
          <a:p>
            <a:pPr indent="0" lvl="0" marL="0" rtl="0">
              <a:lnSpc>
                <a:spcPct val="100000"/>
              </a:lnSpc>
              <a:spcBef>
                <a:spcPts val="0"/>
              </a:spcBef>
              <a:spcAft>
                <a:spcPts val="0"/>
              </a:spcAft>
              <a:buNone/>
            </a:pPr>
            <a:r>
              <a:t/>
            </a:r>
            <a:endParaRPr sz="1600">
              <a:solidFill>
                <a:srgbClr val="000000"/>
              </a:solidFill>
              <a:latin typeface="Roboto"/>
              <a:ea typeface="Roboto"/>
              <a:cs typeface="Roboto"/>
              <a:sym typeface="Roboto"/>
            </a:endParaRPr>
          </a:p>
          <a:p>
            <a:pPr indent="0" lvl="0" marL="0" rtl="0">
              <a:lnSpc>
                <a:spcPct val="100000"/>
              </a:lnSpc>
              <a:spcBef>
                <a:spcPts val="0"/>
              </a:spcBef>
              <a:spcAft>
                <a:spcPts val="0"/>
              </a:spcAft>
              <a:buNone/>
            </a:pPr>
            <a:r>
              <a:t/>
            </a:r>
            <a:endParaRPr b="1" sz="1600">
              <a:solidFill>
                <a:srgbClr val="000000"/>
              </a:solidFill>
              <a:latin typeface="Roboto"/>
              <a:ea typeface="Roboto"/>
              <a:cs typeface="Roboto"/>
              <a:sym typeface="Roboto"/>
            </a:endParaRPr>
          </a:p>
          <a:p>
            <a:pPr indent="-355600" lvl="0" marL="457200" rtl="0">
              <a:lnSpc>
                <a:spcPct val="100000"/>
              </a:lnSpc>
              <a:spcBef>
                <a:spcPts val="0"/>
              </a:spcBef>
              <a:spcAft>
                <a:spcPts val="0"/>
              </a:spcAft>
              <a:buClr>
                <a:srgbClr val="000000"/>
              </a:buClr>
              <a:buSzPts val="2000"/>
              <a:buChar char="●"/>
            </a:pPr>
            <a:r>
              <a:rPr lang="en-US">
                <a:solidFill>
                  <a:srgbClr val="000000"/>
                </a:solidFill>
              </a:rPr>
              <a:t>It’s expensive to write custom system from scratch. </a:t>
            </a:r>
            <a:endParaRPr>
              <a:solidFill>
                <a:srgbClr val="000000"/>
              </a:solidFill>
            </a:endParaRPr>
          </a:p>
          <a:p>
            <a:pPr indent="-355600" lvl="0" marL="457200" rtl="0">
              <a:lnSpc>
                <a:spcPct val="100000"/>
              </a:lnSpc>
              <a:spcBef>
                <a:spcPts val="0"/>
              </a:spcBef>
              <a:spcAft>
                <a:spcPts val="0"/>
              </a:spcAft>
              <a:buClr>
                <a:srgbClr val="000000"/>
              </a:buClr>
              <a:buSzPts val="2000"/>
              <a:buChar char="●"/>
            </a:pPr>
            <a:r>
              <a:rPr lang="en-US">
                <a:solidFill>
                  <a:srgbClr val="000000"/>
                </a:solidFill>
              </a:rPr>
              <a:t>Replacing custom development with use of open source software offers significantly lower costs and raises the ROI of the open source option well above custom software development</a:t>
            </a:r>
            <a:endParaRPr>
              <a:solidFill>
                <a:srgbClr val="000000"/>
              </a:solidFill>
            </a:endParaRPr>
          </a:p>
          <a:p>
            <a:pPr indent="0" lvl="0" marL="0" rtl="0">
              <a:lnSpc>
                <a:spcPct val="100000"/>
              </a:lnSpc>
              <a:spcBef>
                <a:spcPts val="0"/>
              </a:spcBef>
              <a:spcAft>
                <a:spcPts val="0"/>
              </a:spcAft>
              <a:buNone/>
            </a:pPr>
            <a:r>
              <a:t/>
            </a:r>
            <a:endParaRPr>
              <a:solidFill>
                <a:srgbClr val="000000"/>
              </a:solidFill>
            </a:endParaRPr>
          </a:p>
        </p:txBody>
      </p:sp>
      <p:pic>
        <p:nvPicPr>
          <p:cNvPr id="520" name="Shape 520"/>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521" name="Shape 521"/>
          <p:cNvSpPr txBox="1"/>
          <p:nvPr/>
        </p:nvSpPr>
        <p:spPr>
          <a:xfrm>
            <a:off x="0" y="6291900"/>
            <a:ext cx="12192000" cy="47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200">
                <a:solidFill>
                  <a:srgbClr val="F3F3F3"/>
                </a:solidFill>
                <a:latin typeface="Calibri"/>
                <a:ea typeface="Calibri"/>
                <a:cs typeface="Calibri"/>
                <a:sym typeface="Calibri"/>
              </a:rPr>
              <a:t>                                                                                                                                                                                                </a:t>
            </a:r>
            <a:r>
              <a:rPr b="1" lang="en-US" sz="1200">
                <a:solidFill>
                  <a:srgbClr val="F3F3F3"/>
                </a:solidFill>
                <a:latin typeface="Calibri"/>
                <a:ea typeface="Calibri"/>
                <a:cs typeface="Calibri"/>
                <a:sym typeface="Calibri"/>
              </a:rPr>
              <a:t> References: </a:t>
            </a:r>
            <a:r>
              <a:rPr b="1" lang="en-US" sz="1200" u="sng">
                <a:solidFill>
                  <a:srgbClr val="F3F3F3"/>
                </a:solidFill>
                <a:latin typeface="Calibri"/>
                <a:ea typeface="Calibri"/>
                <a:cs typeface="Calibri"/>
                <a:sym typeface="Calibri"/>
                <a:hlinkClick r:id="rId4"/>
              </a:rPr>
              <a:t>https://fossbazaar.org/system/files/Open.Source.ROI_.Whitepaper.pdf</a:t>
            </a:r>
            <a:endParaRPr b="1" sz="1200">
              <a:solidFill>
                <a:srgbClr val="F3F3F3"/>
              </a:solidFill>
              <a:latin typeface="Calibri"/>
              <a:ea typeface="Calibri"/>
              <a:cs typeface="Calibri"/>
              <a:sym typeface="Calibri"/>
            </a:endParaRPr>
          </a:p>
        </p:txBody>
      </p:sp>
      <p:pic>
        <p:nvPicPr>
          <p:cNvPr id="522" name="Shape 522"/>
          <p:cNvPicPr preferRelativeResize="0"/>
          <p:nvPr/>
        </p:nvPicPr>
        <p:blipFill>
          <a:blip r:embed="rId5">
            <a:alphaModFix/>
          </a:blip>
          <a:stretch>
            <a:fillRect/>
          </a:stretch>
        </p:blipFill>
        <p:spPr>
          <a:xfrm>
            <a:off x="2896188" y="3882675"/>
            <a:ext cx="7419975" cy="1504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27" name="Shape 527"/>
        <p:cNvGrpSpPr/>
        <p:nvPr/>
      </p:nvGrpSpPr>
      <p:grpSpPr>
        <a:xfrm>
          <a:off x="0" y="0"/>
          <a:ext cx="0" cy="0"/>
          <a:chOff x="0" y="0"/>
          <a:chExt cx="0" cy="0"/>
        </a:xfrm>
      </p:grpSpPr>
      <p:sp>
        <p:nvSpPr>
          <p:cNvPr id="528" name="Shape 528"/>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OSS - Return On Investment</a:t>
            </a:r>
            <a:endParaRPr/>
          </a:p>
        </p:txBody>
      </p:sp>
      <p:sp>
        <p:nvSpPr>
          <p:cNvPr id="529" name="Shape 529"/>
          <p:cNvSpPr txBox="1"/>
          <p:nvPr>
            <p:ph idx="1" type="body"/>
          </p:nvPr>
        </p:nvSpPr>
        <p:spPr>
          <a:xfrm>
            <a:off x="1097275" y="1762399"/>
            <a:ext cx="10058400" cy="4343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600">
              <a:solidFill>
                <a:srgbClr val="4A4A4A"/>
              </a:solidFill>
              <a:latin typeface="Roboto"/>
              <a:ea typeface="Roboto"/>
              <a:cs typeface="Roboto"/>
              <a:sym typeface="Roboto"/>
            </a:endParaRPr>
          </a:p>
          <a:p>
            <a:pPr indent="0" lvl="0" marL="0" rtl="0">
              <a:lnSpc>
                <a:spcPct val="115000"/>
              </a:lnSpc>
              <a:spcBef>
                <a:spcPts val="1100"/>
              </a:spcBef>
              <a:spcAft>
                <a:spcPts val="0"/>
              </a:spcAft>
              <a:buNone/>
            </a:pPr>
            <a:r>
              <a:t/>
            </a:r>
            <a:endParaRPr sz="1600">
              <a:solidFill>
                <a:srgbClr val="4A4A4A"/>
              </a:solidFill>
              <a:latin typeface="Roboto"/>
              <a:ea typeface="Roboto"/>
              <a:cs typeface="Roboto"/>
              <a:sym typeface="Roboto"/>
            </a:endParaRPr>
          </a:p>
          <a:p>
            <a:pPr indent="0" lvl="0" marL="0" rtl="0">
              <a:lnSpc>
                <a:spcPct val="115000"/>
              </a:lnSpc>
              <a:spcBef>
                <a:spcPts val="1100"/>
              </a:spcBef>
              <a:spcAft>
                <a:spcPts val="1100"/>
              </a:spcAft>
              <a:buClr>
                <a:schemeClr val="dk1"/>
              </a:buClr>
              <a:buSzPts val="1100"/>
              <a:buFont typeface="Arial"/>
              <a:buNone/>
            </a:pPr>
            <a:r>
              <a:t/>
            </a:r>
            <a:endParaRPr sz="1600">
              <a:solidFill>
                <a:srgbClr val="4A4A4A"/>
              </a:solidFill>
              <a:latin typeface="Roboto"/>
              <a:ea typeface="Roboto"/>
              <a:cs typeface="Roboto"/>
              <a:sym typeface="Roboto"/>
            </a:endParaRPr>
          </a:p>
        </p:txBody>
      </p:sp>
      <p:pic>
        <p:nvPicPr>
          <p:cNvPr id="530" name="Shape 530"/>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531" name="Shape 531"/>
          <p:cNvSpPr txBox="1"/>
          <p:nvPr/>
        </p:nvSpPr>
        <p:spPr>
          <a:xfrm>
            <a:off x="0" y="6291900"/>
            <a:ext cx="12192000" cy="47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sz="1100">
              <a:solidFill>
                <a:srgbClr val="FFFFFF"/>
              </a:solidFill>
            </a:endParaRPr>
          </a:p>
        </p:txBody>
      </p:sp>
      <p:pic>
        <p:nvPicPr>
          <p:cNvPr id="532" name="Shape 532"/>
          <p:cNvPicPr preferRelativeResize="0"/>
          <p:nvPr/>
        </p:nvPicPr>
        <p:blipFill>
          <a:blip r:embed="rId4">
            <a:alphaModFix/>
          </a:blip>
          <a:stretch>
            <a:fillRect/>
          </a:stretch>
        </p:blipFill>
        <p:spPr>
          <a:xfrm>
            <a:off x="1097263" y="2195488"/>
            <a:ext cx="4905375" cy="3943350"/>
          </a:xfrm>
          <a:prstGeom prst="rect">
            <a:avLst/>
          </a:prstGeom>
          <a:noFill/>
          <a:ln>
            <a:noFill/>
          </a:ln>
        </p:spPr>
      </p:pic>
      <p:pic>
        <p:nvPicPr>
          <p:cNvPr id="533" name="Shape 533"/>
          <p:cNvPicPr preferRelativeResize="0"/>
          <p:nvPr/>
        </p:nvPicPr>
        <p:blipFill>
          <a:blip r:embed="rId5">
            <a:alphaModFix/>
          </a:blip>
          <a:stretch>
            <a:fillRect/>
          </a:stretch>
        </p:blipFill>
        <p:spPr>
          <a:xfrm>
            <a:off x="6457625" y="2116600"/>
            <a:ext cx="5276850" cy="3736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8" name="Shape 538"/>
        <p:cNvGrpSpPr/>
        <p:nvPr/>
      </p:nvGrpSpPr>
      <p:grpSpPr>
        <a:xfrm>
          <a:off x="0" y="0"/>
          <a:ext cx="0" cy="0"/>
          <a:chOff x="0" y="0"/>
          <a:chExt cx="0" cy="0"/>
        </a:xfrm>
      </p:grpSpPr>
      <p:sp>
        <p:nvSpPr>
          <p:cNvPr id="539" name="Shape 539"/>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OSS - Return On Investment</a:t>
            </a:r>
            <a:endParaRPr/>
          </a:p>
        </p:txBody>
      </p:sp>
      <p:sp>
        <p:nvSpPr>
          <p:cNvPr id="540" name="Shape 540"/>
          <p:cNvSpPr txBox="1"/>
          <p:nvPr>
            <p:ph idx="1" type="body"/>
          </p:nvPr>
        </p:nvSpPr>
        <p:spPr>
          <a:xfrm>
            <a:off x="1097275" y="1762399"/>
            <a:ext cx="10058400" cy="4343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US" sz="1600">
                <a:solidFill>
                  <a:srgbClr val="4A4A4A"/>
                </a:solidFill>
                <a:latin typeface="Roboto"/>
                <a:ea typeface="Roboto"/>
                <a:cs typeface="Roboto"/>
                <a:sym typeface="Roboto"/>
              </a:rPr>
              <a:t>Formula used:  ROI = [(Gain – Project cost) / Project cost] x 100</a:t>
            </a:r>
            <a:r>
              <a:rPr baseline="30000" lang="en-US" sz="1600">
                <a:solidFill>
                  <a:srgbClr val="4A4A4A"/>
                </a:solidFill>
                <a:latin typeface="Roboto"/>
                <a:ea typeface="Roboto"/>
                <a:cs typeface="Roboto"/>
                <a:sym typeface="Roboto"/>
              </a:rPr>
              <a:t>[45]</a:t>
            </a:r>
            <a:endParaRPr baseline="30000" sz="1600">
              <a:solidFill>
                <a:srgbClr val="4A4A4A"/>
              </a:solidFill>
              <a:latin typeface="Roboto"/>
              <a:ea typeface="Roboto"/>
              <a:cs typeface="Roboto"/>
              <a:sym typeface="Roboto"/>
            </a:endParaRPr>
          </a:p>
          <a:p>
            <a:pPr indent="0" lvl="0" marL="0" rtl="0">
              <a:lnSpc>
                <a:spcPct val="115000"/>
              </a:lnSpc>
              <a:spcBef>
                <a:spcPts val="1100"/>
              </a:spcBef>
              <a:spcAft>
                <a:spcPts val="0"/>
              </a:spcAft>
              <a:buNone/>
            </a:pPr>
            <a:r>
              <a:t/>
            </a:r>
            <a:endParaRPr sz="1600">
              <a:solidFill>
                <a:srgbClr val="4A4A4A"/>
              </a:solidFill>
              <a:latin typeface="Roboto"/>
              <a:ea typeface="Roboto"/>
              <a:cs typeface="Roboto"/>
              <a:sym typeface="Roboto"/>
            </a:endParaRPr>
          </a:p>
          <a:p>
            <a:pPr indent="0" lvl="0" marL="0" rtl="0">
              <a:lnSpc>
                <a:spcPct val="115000"/>
              </a:lnSpc>
              <a:spcBef>
                <a:spcPts val="1100"/>
              </a:spcBef>
              <a:spcAft>
                <a:spcPts val="1100"/>
              </a:spcAft>
              <a:buNone/>
            </a:pPr>
            <a:r>
              <a:t/>
            </a:r>
            <a:endParaRPr sz="1600">
              <a:solidFill>
                <a:srgbClr val="4A4A4A"/>
              </a:solidFill>
              <a:latin typeface="Roboto"/>
              <a:ea typeface="Roboto"/>
              <a:cs typeface="Roboto"/>
              <a:sym typeface="Roboto"/>
            </a:endParaRPr>
          </a:p>
        </p:txBody>
      </p:sp>
      <p:pic>
        <p:nvPicPr>
          <p:cNvPr id="541" name="Shape 541"/>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542" name="Shape 542"/>
          <p:cNvSpPr txBox="1"/>
          <p:nvPr/>
        </p:nvSpPr>
        <p:spPr>
          <a:xfrm>
            <a:off x="0" y="6291900"/>
            <a:ext cx="12192000" cy="472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100"/>
              </a:spcAft>
              <a:buClr>
                <a:schemeClr val="dk1"/>
              </a:buClr>
              <a:buSzPts val="1100"/>
              <a:buFont typeface="Arial"/>
              <a:buNone/>
            </a:pPr>
            <a:r>
              <a:rPr lang="en-US" sz="1200">
                <a:solidFill>
                  <a:srgbClr val="F3F3F3"/>
                </a:solidFill>
              </a:rPr>
              <a:t>                                                                                                                      </a:t>
            </a:r>
            <a:r>
              <a:rPr b="1" lang="en-US" sz="1200">
                <a:solidFill>
                  <a:srgbClr val="F3F3F3"/>
                </a:solidFill>
              </a:rPr>
              <a:t>References: </a:t>
            </a:r>
            <a:r>
              <a:rPr b="1" lang="en-US" sz="1200" u="sng">
                <a:solidFill>
                  <a:srgbClr val="F3F3F3"/>
                </a:solidFill>
                <a:hlinkClick r:id="rId4"/>
              </a:rPr>
              <a:t>https://www.isixsigma.com/operations/finance/calculating-roi-realize-project-value/</a:t>
            </a:r>
            <a:endParaRPr b="1" sz="1200">
              <a:solidFill>
                <a:srgbClr val="F3F3F3"/>
              </a:solidFill>
            </a:endParaRPr>
          </a:p>
        </p:txBody>
      </p:sp>
      <p:pic>
        <p:nvPicPr>
          <p:cNvPr id="543" name="Shape 543"/>
          <p:cNvPicPr preferRelativeResize="0"/>
          <p:nvPr/>
        </p:nvPicPr>
        <p:blipFill>
          <a:blip r:embed="rId5">
            <a:alphaModFix/>
          </a:blip>
          <a:stretch>
            <a:fillRect/>
          </a:stretch>
        </p:blipFill>
        <p:spPr>
          <a:xfrm>
            <a:off x="1195425" y="2143100"/>
            <a:ext cx="6648450" cy="3962400"/>
          </a:xfrm>
          <a:prstGeom prst="rect">
            <a:avLst/>
          </a:prstGeom>
          <a:noFill/>
          <a:ln>
            <a:noFill/>
          </a:ln>
        </p:spPr>
      </p:pic>
      <p:sp>
        <p:nvSpPr>
          <p:cNvPr id="544" name="Shape 544"/>
          <p:cNvSpPr txBox="1"/>
          <p:nvPr/>
        </p:nvSpPr>
        <p:spPr>
          <a:xfrm>
            <a:off x="8294400" y="1576000"/>
            <a:ext cx="3737700" cy="4716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2000">
              <a:latin typeface="Calibri"/>
              <a:ea typeface="Calibri"/>
              <a:cs typeface="Calibri"/>
              <a:sym typeface="Calibri"/>
            </a:endParaRPr>
          </a:p>
          <a:p>
            <a:pPr indent="-355600" lvl="0" marL="457200" rtl="0">
              <a:spcBef>
                <a:spcPts val="0"/>
              </a:spcBef>
              <a:spcAft>
                <a:spcPts val="0"/>
              </a:spcAft>
              <a:buClr>
                <a:srgbClr val="000000"/>
              </a:buClr>
              <a:buSzPts val="2000"/>
              <a:buFont typeface="Calibri"/>
              <a:buChar char="●"/>
            </a:pPr>
            <a:r>
              <a:rPr lang="en-US" sz="2000">
                <a:latin typeface="Calibri"/>
                <a:ea typeface="Calibri"/>
                <a:cs typeface="Calibri"/>
                <a:sym typeface="Calibri"/>
              </a:rPr>
              <a:t>ROI would be significantly high in Year 1 as OSS saves a lot as compared to custom system in terms of costs.</a:t>
            </a:r>
            <a:endParaRPr sz="2000">
              <a:latin typeface="Calibri"/>
              <a:ea typeface="Calibri"/>
              <a:cs typeface="Calibri"/>
              <a:sym typeface="Calibri"/>
            </a:endParaRPr>
          </a:p>
          <a:p>
            <a:pPr indent="-355600" lvl="0" marL="457200" rtl="0">
              <a:spcBef>
                <a:spcPts val="0"/>
              </a:spcBef>
              <a:spcAft>
                <a:spcPts val="0"/>
              </a:spcAft>
              <a:buClr>
                <a:srgbClr val="000000"/>
              </a:buClr>
              <a:buSzPts val="2000"/>
              <a:buFont typeface="Calibri"/>
              <a:buChar char="●"/>
            </a:pPr>
            <a:r>
              <a:rPr lang="en-US" sz="2000">
                <a:latin typeface="Calibri"/>
                <a:ea typeface="Calibri"/>
                <a:cs typeface="Calibri"/>
                <a:sym typeface="Calibri"/>
              </a:rPr>
              <a:t>In Year 2, the savings are less than that of Year 1</a:t>
            </a:r>
            <a:endParaRPr sz="2000">
              <a:latin typeface="Calibri"/>
              <a:ea typeface="Calibri"/>
              <a:cs typeface="Calibri"/>
              <a:sym typeface="Calibri"/>
            </a:endParaRPr>
          </a:p>
          <a:p>
            <a:pPr indent="-355600" lvl="0" marL="457200" rtl="0">
              <a:spcBef>
                <a:spcPts val="0"/>
              </a:spcBef>
              <a:spcAft>
                <a:spcPts val="0"/>
              </a:spcAft>
              <a:buClr>
                <a:srgbClr val="000000"/>
              </a:buClr>
              <a:buSzPts val="2000"/>
              <a:buFont typeface="Calibri"/>
              <a:buChar char="●"/>
            </a:pPr>
            <a:r>
              <a:rPr lang="en-US" sz="2000">
                <a:latin typeface="Calibri"/>
                <a:ea typeface="Calibri"/>
                <a:cs typeface="Calibri"/>
                <a:sym typeface="Calibri"/>
              </a:rPr>
              <a:t>However, in Year 3, the custom system will face scalability issues which will again increase hard costs for servers and soft cost for maintenance resources . Hence, the ROI for OSS will again start rising in Year 3</a:t>
            </a:r>
            <a:endParaRPr sz="20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49" name="Shape 549"/>
        <p:cNvGrpSpPr/>
        <p:nvPr/>
      </p:nvGrpSpPr>
      <p:grpSpPr>
        <a:xfrm>
          <a:off x="0" y="0"/>
          <a:ext cx="0" cy="0"/>
          <a:chOff x="0" y="0"/>
          <a:chExt cx="0" cy="0"/>
        </a:xfrm>
      </p:grpSpPr>
      <p:sp>
        <p:nvSpPr>
          <p:cNvPr id="550" name="Shape 550"/>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Project </a:t>
            </a:r>
            <a:r>
              <a:rPr b="1" lang="en-US" sz="3600"/>
              <a:t>- Return On Investment</a:t>
            </a:r>
            <a:r>
              <a:rPr b="1" baseline="30000" lang="en-US" sz="3600"/>
              <a:t>[45]</a:t>
            </a:r>
            <a:endParaRPr baseline="30000"/>
          </a:p>
        </p:txBody>
      </p:sp>
      <p:sp>
        <p:nvSpPr>
          <p:cNvPr id="551" name="Shape 551"/>
          <p:cNvSpPr txBox="1"/>
          <p:nvPr>
            <p:ph idx="1" type="body"/>
          </p:nvPr>
        </p:nvSpPr>
        <p:spPr>
          <a:xfrm>
            <a:off x="1097275" y="1762400"/>
            <a:ext cx="10653300" cy="47139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US">
                <a:solidFill>
                  <a:srgbClr val="000000"/>
                </a:solidFill>
              </a:rPr>
              <a:t>Project Cost</a:t>
            </a:r>
            <a:r>
              <a:rPr lang="en-US">
                <a:solidFill>
                  <a:srgbClr val="000000"/>
                </a:solidFill>
              </a:rPr>
              <a:t>: </a:t>
            </a:r>
            <a:r>
              <a:rPr lang="en-US" sz="1700">
                <a:solidFill>
                  <a:srgbClr val="000000"/>
                </a:solidFill>
              </a:rPr>
              <a:t>24 Members * 2080 hrs * $70 (on average) =  $3,494,400 a year</a:t>
            </a:r>
            <a:endParaRPr>
              <a:solidFill>
                <a:srgbClr val="000000"/>
              </a:solidFill>
            </a:endParaRPr>
          </a:p>
          <a:p>
            <a:pPr indent="0" lvl="0" marL="0" rtl="0">
              <a:lnSpc>
                <a:spcPct val="115000"/>
              </a:lnSpc>
              <a:spcBef>
                <a:spcPts val="1100"/>
              </a:spcBef>
              <a:spcAft>
                <a:spcPts val="0"/>
              </a:spcAft>
              <a:buNone/>
            </a:pPr>
            <a:r>
              <a:rPr b="1" lang="en-US">
                <a:solidFill>
                  <a:srgbClr val="000000"/>
                </a:solidFill>
              </a:rPr>
              <a:t>Financial Value:  </a:t>
            </a:r>
            <a:endParaRPr b="1">
              <a:solidFill>
                <a:srgbClr val="000000"/>
              </a:solidFill>
            </a:endParaRPr>
          </a:p>
          <a:p>
            <a:pPr indent="0" lvl="0" marL="0" rtl="0">
              <a:lnSpc>
                <a:spcPct val="115000"/>
              </a:lnSpc>
              <a:spcBef>
                <a:spcPts val="1100"/>
              </a:spcBef>
              <a:spcAft>
                <a:spcPts val="0"/>
              </a:spcAft>
              <a:buNone/>
            </a:pPr>
            <a:r>
              <a:rPr lang="en-US" sz="1700">
                <a:solidFill>
                  <a:srgbClr val="000000"/>
                </a:solidFill>
              </a:rPr>
              <a:t>Year 1 (2018-2019): No return</a:t>
            </a:r>
            <a:endParaRPr sz="1700">
              <a:solidFill>
                <a:srgbClr val="000000"/>
              </a:solidFill>
            </a:endParaRPr>
          </a:p>
          <a:p>
            <a:pPr indent="0" lvl="0" marL="0" rtl="0">
              <a:lnSpc>
                <a:spcPct val="115000"/>
              </a:lnSpc>
              <a:spcBef>
                <a:spcPts val="1100"/>
              </a:spcBef>
              <a:spcAft>
                <a:spcPts val="0"/>
              </a:spcAft>
              <a:buNone/>
            </a:pPr>
            <a:r>
              <a:rPr lang="en-US" sz="1700">
                <a:solidFill>
                  <a:srgbClr val="000000"/>
                </a:solidFill>
              </a:rPr>
              <a:t>Year 2 (2019-2020):</a:t>
            </a:r>
            <a:endParaRPr sz="1700">
              <a:solidFill>
                <a:srgbClr val="000000"/>
              </a:solidFill>
            </a:endParaRPr>
          </a:p>
          <a:p>
            <a:pPr indent="-336550" lvl="0" marL="457200" rtl="0">
              <a:lnSpc>
                <a:spcPct val="115000"/>
              </a:lnSpc>
              <a:spcBef>
                <a:spcPts val="1100"/>
              </a:spcBef>
              <a:spcAft>
                <a:spcPts val="0"/>
              </a:spcAft>
              <a:buClr>
                <a:srgbClr val="000000"/>
              </a:buClr>
              <a:buSzPts val="1700"/>
              <a:buAutoNum type="arabicPeriod"/>
            </a:pPr>
            <a:r>
              <a:rPr lang="en-US" sz="1700">
                <a:solidFill>
                  <a:srgbClr val="000000"/>
                </a:solidFill>
              </a:rPr>
              <a:t>Human Resource reduction: 12 * 2080 * $ 50 (on average) = $1,248,000</a:t>
            </a:r>
            <a:endParaRPr sz="1700">
              <a:solidFill>
                <a:srgbClr val="000000"/>
              </a:solidFill>
            </a:endParaRPr>
          </a:p>
          <a:p>
            <a:pPr indent="-336550" lvl="0" marL="457200" rtl="0">
              <a:lnSpc>
                <a:spcPct val="100000"/>
              </a:lnSpc>
              <a:spcBef>
                <a:spcPts val="0"/>
              </a:spcBef>
              <a:spcAft>
                <a:spcPts val="0"/>
              </a:spcAft>
              <a:buClr>
                <a:srgbClr val="000000"/>
              </a:buClr>
              <a:buSzPts val="1700"/>
              <a:buAutoNum type="arabicPeriod"/>
            </a:pPr>
            <a:r>
              <a:rPr lang="en-US" sz="1700">
                <a:solidFill>
                  <a:srgbClr val="000000"/>
                </a:solidFill>
              </a:rPr>
              <a:t>Utilizing cancelled 3456 trucks, 1789 trailers and 1211 towing vehicles: 91,653 + 55,645 + 38,910 = $186,208</a:t>
            </a:r>
            <a:endParaRPr sz="1700">
              <a:solidFill>
                <a:srgbClr val="000000"/>
              </a:solidFill>
            </a:endParaRPr>
          </a:p>
          <a:p>
            <a:pPr indent="0" lvl="0" marL="0" rtl="0">
              <a:lnSpc>
                <a:spcPct val="115000"/>
              </a:lnSpc>
              <a:spcBef>
                <a:spcPts val="0"/>
              </a:spcBef>
              <a:spcAft>
                <a:spcPts val="0"/>
              </a:spcAft>
              <a:buNone/>
            </a:pPr>
            <a:r>
              <a:t/>
            </a:r>
            <a:endParaRPr sz="600">
              <a:solidFill>
                <a:srgbClr val="000000"/>
              </a:solidFill>
            </a:endParaRPr>
          </a:p>
          <a:p>
            <a:pPr indent="0" lvl="0" marL="0" rtl="0">
              <a:lnSpc>
                <a:spcPct val="115000"/>
              </a:lnSpc>
              <a:spcBef>
                <a:spcPts val="1100"/>
              </a:spcBef>
              <a:spcAft>
                <a:spcPts val="0"/>
              </a:spcAft>
              <a:buNone/>
            </a:pPr>
            <a:r>
              <a:rPr lang="en-US" sz="1700">
                <a:solidFill>
                  <a:srgbClr val="000000"/>
                </a:solidFill>
              </a:rPr>
              <a:t>Year 3 (2020-2021)</a:t>
            </a:r>
            <a:endParaRPr sz="1700">
              <a:solidFill>
                <a:srgbClr val="000000"/>
              </a:solidFill>
            </a:endParaRPr>
          </a:p>
          <a:p>
            <a:pPr indent="-336550" lvl="0" marL="457200" rtl="0">
              <a:lnSpc>
                <a:spcPct val="115000"/>
              </a:lnSpc>
              <a:spcBef>
                <a:spcPts val="1100"/>
              </a:spcBef>
              <a:spcAft>
                <a:spcPts val="0"/>
              </a:spcAft>
              <a:buClr>
                <a:srgbClr val="000000"/>
              </a:buClr>
              <a:buSzPts val="1700"/>
              <a:buAutoNum type="arabicPeriod"/>
            </a:pPr>
            <a:r>
              <a:rPr lang="en-US" sz="1700">
                <a:solidFill>
                  <a:srgbClr val="000000"/>
                </a:solidFill>
              </a:rPr>
              <a:t>Human Resource reduction: 24 * 2080 * $ 50 (on average) = $2,496,000</a:t>
            </a:r>
            <a:endParaRPr sz="1700">
              <a:solidFill>
                <a:srgbClr val="000000"/>
              </a:solidFill>
            </a:endParaRPr>
          </a:p>
          <a:p>
            <a:pPr indent="-336550" lvl="0" marL="457200" rtl="0">
              <a:lnSpc>
                <a:spcPct val="100000"/>
              </a:lnSpc>
              <a:spcBef>
                <a:spcPts val="0"/>
              </a:spcBef>
              <a:spcAft>
                <a:spcPts val="0"/>
              </a:spcAft>
              <a:buClr>
                <a:srgbClr val="000000"/>
              </a:buClr>
              <a:buSzPts val="1700"/>
              <a:buAutoNum type="arabicPeriod"/>
            </a:pPr>
            <a:r>
              <a:rPr lang="en-US" sz="1700">
                <a:solidFill>
                  <a:srgbClr val="000000"/>
                </a:solidFill>
              </a:rPr>
              <a:t>Utilizing cancelled 3456 trucks, 1789 trailers and 1211 towing vehicles: $186,208</a:t>
            </a:r>
            <a:endParaRPr sz="1700">
              <a:solidFill>
                <a:srgbClr val="000000"/>
              </a:solidFill>
            </a:endParaRPr>
          </a:p>
        </p:txBody>
      </p:sp>
      <p:pic>
        <p:nvPicPr>
          <p:cNvPr id="552" name="Shape 552"/>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553" name="Shape 553"/>
          <p:cNvSpPr txBox="1"/>
          <p:nvPr/>
        </p:nvSpPr>
        <p:spPr>
          <a:xfrm>
            <a:off x="5019775" y="6382800"/>
            <a:ext cx="7104300" cy="322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100"/>
              </a:spcAft>
              <a:buClr>
                <a:schemeClr val="dk1"/>
              </a:buClr>
              <a:buSzPts val="1100"/>
              <a:buFont typeface="Arial"/>
              <a:buNone/>
            </a:pPr>
            <a:r>
              <a:rPr b="1" i="1" lang="en-US" sz="1200">
                <a:solidFill>
                  <a:srgbClr val="FFFFFF"/>
                </a:solidFill>
              </a:rPr>
              <a:t>Reference: </a:t>
            </a:r>
            <a:r>
              <a:rPr b="1" i="1" lang="en-US" sz="1200" u="sng">
                <a:solidFill>
                  <a:srgbClr val="FFFFFF"/>
                </a:solidFill>
                <a:hlinkClick r:id="rId4"/>
              </a:rPr>
              <a:t>https://www.isixsigma.com/operations/finance/calculating-roi-realize-project-value/</a:t>
            </a:r>
            <a:endParaRPr b="1" sz="12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8" name="Shape 558"/>
        <p:cNvGrpSpPr/>
        <p:nvPr/>
      </p:nvGrpSpPr>
      <p:grpSpPr>
        <a:xfrm>
          <a:off x="0" y="0"/>
          <a:ext cx="0" cy="0"/>
          <a:chOff x="0" y="0"/>
          <a:chExt cx="0" cy="0"/>
        </a:xfrm>
      </p:grpSpPr>
      <p:sp>
        <p:nvSpPr>
          <p:cNvPr id="559" name="Shape 559"/>
          <p:cNvSpPr txBox="1"/>
          <p:nvPr>
            <p:ph type="title"/>
          </p:nvPr>
        </p:nvSpPr>
        <p:spPr>
          <a:xfrm>
            <a:off x="842755"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Project</a:t>
            </a:r>
            <a:r>
              <a:rPr b="1" lang="en-US" sz="3600"/>
              <a:t> - Return On Investment</a:t>
            </a:r>
            <a:r>
              <a:rPr b="1" baseline="30000" lang="en-US" sz="3600"/>
              <a:t>[45]</a:t>
            </a:r>
            <a:endParaRPr baseline="30000"/>
          </a:p>
        </p:txBody>
      </p:sp>
      <p:pic>
        <p:nvPicPr>
          <p:cNvPr id="560" name="Shape 560"/>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561" name="Shape 561"/>
          <p:cNvSpPr txBox="1"/>
          <p:nvPr/>
        </p:nvSpPr>
        <p:spPr>
          <a:xfrm>
            <a:off x="0" y="6291900"/>
            <a:ext cx="12192000" cy="472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100"/>
              </a:spcAft>
              <a:buClr>
                <a:schemeClr val="dk1"/>
              </a:buClr>
              <a:buSzPts val="1100"/>
              <a:buFont typeface="Arial"/>
              <a:buNone/>
            </a:pPr>
            <a:r>
              <a:rPr lang="en-US" sz="900">
                <a:solidFill>
                  <a:srgbClr val="F3F3F3"/>
                </a:solidFill>
              </a:rPr>
              <a:t>                                                                                                                                                                            </a:t>
            </a:r>
            <a:r>
              <a:rPr b="1" lang="en-US" sz="1200">
                <a:solidFill>
                  <a:srgbClr val="F3F3F3"/>
                </a:solidFill>
                <a:latin typeface="Calibri"/>
                <a:ea typeface="Calibri"/>
                <a:cs typeface="Calibri"/>
                <a:sym typeface="Calibri"/>
              </a:rPr>
              <a:t> Reference: </a:t>
            </a:r>
            <a:r>
              <a:rPr b="1" lang="en-US" sz="1200" u="sng">
                <a:solidFill>
                  <a:srgbClr val="F3F3F3"/>
                </a:solidFill>
                <a:latin typeface="Calibri"/>
                <a:ea typeface="Calibri"/>
                <a:cs typeface="Calibri"/>
                <a:sym typeface="Calibri"/>
                <a:hlinkClick r:id="rId4"/>
              </a:rPr>
              <a:t>https://www.isixsigma.com/operations/finance/calculating-roi-realize-project-value/</a:t>
            </a:r>
            <a:endParaRPr b="1" sz="1200">
              <a:solidFill>
                <a:srgbClr val="F3F3F3"/>
              </a:solidFill>
              <a:latin typeface="Calibri"/>
              <a:ea typeface="Calibri"/>
              <a:cs typeface="Calibri"/>
              <a:sym typeface="Calibri"/>
            </a:endParaRPr>
          </a:p>
        </p:txBody>
      </p:sp>
      <p:graphicFrame>
        <p:nvGraphicFramePr>
          <p:cNvPr id="562" name="Shape 562"/>
          <p:cNvGraphicFramePr/>
          <p:nvPr/>
        </p:nvGraphicFramePr>
        <p:xfrm>
          <a:off x="1097275" y="2474050"/>
          <a:ext cx="3000000" cy="3000000"/>
        </p:xfrm>
        <a:graphic>
          <a:graphicData uri="http://schemas.openxmlformats.org/drawingml/2006/table">
            <a:tbl>
              <a:tblPr>
                <a:noFill/>
                <a:tableStyleId>{95F0DD00-FBB6-4460-9ED0-F71D23F25B78}</a:tableStyleId>
              </a:tblPr>
              <a:tblGrid>
                <a:gridCol w="2571750"/>
                <a:gridCol w="2571750"/>
                <a:gridCol w="2571750"/>
                <a:gridCol w="2571750"/>
              </a:tblGrid>
              <a:tr h="381000">
                <a:tc>
                  <a:txBody>
                    <a:bodyPr>
                      <a:noAutofit/>
                    </a:bodyPr>
                    <a:lstStyle/>
                    <a:p>
                      <a:pPr indent="0" lvl="0" marL="0">
                        <a:spcBef>
                          <a:spcPts val="0"/>
                        </a:spcBef>
                        <a:spcAft>
                          <a:spcPts val="0"/>
                        </a:spcAft>
                        <a:buNone/>
                      </a:pPr>
                      <a:r>
                        <a:rPr b="1" lang="en-US" sz="2000">
                          <a:latin typeface="Calibri"/>
                          <a:ea typeface="Calibri"/>
                          <a:cs typeface="Calibri"/>
                          <a:sym typeface="Calibri"/>
                        </a:rPr>
                        <a:t>Year</a:t>
                      </a:r>
                      <a:endParaRPr b="1"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b="1" lang="en-US" sz="2000">
                          <a:latin typeface="Calibri"/>
                          <a:ea typeface="Calibri"/>
                          <a:cs typeface="Calibri"/>
                          <a:sym typeface="Calibri"/>
                        </a:rPr>
                        <a:t>Cost</a:t>
                      </a:r>
                      <a:endParaRPr b="1"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b="1" lang="en-US" sz="2000">
                          <a:latin typeface="Calibri"/>
                          <a:ea typeface="Calibri"/>
                          <a:cs typeface="Calibri"/>
                          <a:sym typeface="Calibri"/>
                        </a:rPr>
                        <a:t>Savings</a:t>
                      </a:r>
                      <a:endParaRPr b="1"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b="1" lang="en-US" sz="2000">
                          <a:latin typeface="Calibri"/>
                          <a:ea typeface="Calibri"/>
                          <a:cs typeface="Calibri"/>
                          <a:sym typeface="Calibri"/>
                        </a:rPr>
                        <a:t>ROI</a:t>
                      </a:r>
                      <a:endParaRPr b="1" sz="2000">
                        <a:latin typeface="Calibri"/>
                        <a:ea typeface="Calibri"/>
                        <a:cs typeface="Calibri"/>
                        <a:sym typeface="Calibri"/>
                      </a:endParaRPr>
                    </a:p>
                  </a:txBody>
                  <a:tcPr marT="91425" marB="91425" marR="91425" marL="91425"/>
                </a:tc>
              </a:tr>
              <a:tr h="381000">
                <a:tc>
                  <a:txBody>
                    <a:bodyPr>
                      <a:noAutofit/>
                    </a:bodyPr>
                    <a:lstStyle/>
                    <a:p>
                      <a:pPr indent="0" lvl="0" marL="0">
                        <a:spcBef>
                          <a:spcPts val="0"/>
                        </a:spcBef>
                        <a:spcAft>
                          <a:spcPts val="0"/>
                        </a:spcAft>
                        <a:buNone/>
                      </a:pPr>
                      <a:r>
                        <a:rPr lang="en-US" sz="1700">
                          <a:latin typeface="Calibri"/>
                          <a:ea typeface="Calibri"/>
                          <a:cs typeface="Calibri"/>
                          <a:sym typeface="Calibri"/>
                        </a:rPr>
                        <a:t>Year 2018-2019</a:t>
                      </a:r>
                      <a:endParaRPr sz="1700">
                        <a:latin typeface="Calibri"/>
                        <a:ea typeface="Calibri"/>
                        <a:cs typeface="Calibri"/>
                        <a:sym typeface="Calibri"/>
                      </a:endParaRPr>
                    </a:p>
                  </a:txBody>
                  <a:tcPr marT="91425" marB="91425" marR="91425" marL="91425"/>
                </a:tc>
                <a:tc>
                  <a:txBody>
                    <a:bodyPr>
                      <a:noAutofit/>
                    </a:bodyPr>
                    <a:lstStyle/>
                    <a:p>
                      <a:pPr indent="0" lvl="0" marL="0" rtl="0">
                        <a:lnSpc>
                          <a:spcPct val="115000"/>
                        </a:lnSpc>
                        <a:spcBef>
                          <a:spcPts val="0"/>
                        </a:spcBef>
                        <a:spcAft>
                          <a:spcPts val="1100"/>
                        </a:spcAft>
                        <a:buClr>
                          <a:schemeClr val="dk1"/>
                        </a:buClr>
                        <a:buSzPts val="1100"/>
                        <a:buFont typeface="Arial"/>
                        <a:buNone/>
                      </a:pPr>
                      <a:r>
                        <a:rPr lang="en-US" sz="1700">
                          <a:latin typeface="Calibri"/>
                          <a:ea typeface="Calibri"/>
                          <a:cs typeface="Calibri"/>
                          <a:sym typeface="Calibri"/>
                        </a:rPr>
                        <a:t>$3,494,400</a:t>
                      </a:r>
                      <a:endParaRPr sz="17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1700">
                          <a:latin typeface="Calibri"/>
                          <a:ea typeface="Calibri"/>
                          <a:cs typeface="Calibri"/>
                          <a:sym typeface="Calibri"/>
                        </a:rPr>
                        <a:t>0</a:t>
                      </a:r>
                      <a:endParaRPr sz="17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1700">
                          <a:latin typeface="Calibri"/>
                          <a:ea typeface="Calibri"/>
                          <a:cs typeface="Calibri"/>
                          <a:sym typeface="Calibri"/>
                        </a:rPr>
                        <a:t>($3,494,400)</a:t>
                      </a:r>
                      <a:endParaRPr sz="1700">
                        <a:latin typeface="Calibri"/>
                        <a:ea typeface="Calibri"/>
                        <a:cs typeface="Calibri"/>
                        <a:sym typeface="Calibri"/>
                      </a:endParaRPr>
                    </a:p>
                  </a:txBody>
                  <a:tcPr marT="91425" marB="91425" marR="91425" marL="91425"/>
                </a:tc>
              </a:tr>
              <a:tr h="381000">
                <a:tc>
                  <a:txBody>
                    <a:bodyPr>
                      <a:noAutofit/>
                    </a:bodyPr>
                    <a:lstStyle/>
                    <a:p>
                      <a:pPr indent="0" lvl="0" marL="0" rtl="0">
                        <a:spcBef>
                          <a:spcPts val="0"/>
                        </a:spcBef>
                        <a:spcAft>
                          <a:spcPts val="0"/>
                        </a:spcAft>
                        <a:buNone/>
                      </a:pPr>
                      <a:r>
                        <a:rPr lang="en-US" sz="1700">
                          <a:latin typeface="Calibri"/>
                          <a:ea typeface="Calibri"/>
                          <a:cs typeface="Calibri"/>
                          <a:sym typeface="Calibri"/>
                        </a:rPr>
                        <a:t>Year 2019-2020</a:t>
                      </a:r>
                      <a:endParaRPr sz="17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1700">
                          <a:latin typeface="Calibri"/>
                          <a:ea typeface="Calibri"/>
                          <a:cs typeface="Calibri"/>
                          <a:sym typeface="Calibri"/>
                        </a:rPr>
                        <a:t>0</a:t>
                      </a:r>
                      <a:endParaRPr sz="1700">
                        <a:latin typeface="Calibri"/>
                        <a:ea typeface="Calibri"/>
                        <a:cs typeface="Calibri"/>
                        <a:sym typeface="Calibri"/>
                      </a:endParaRPr>
                    </a:p>
                  </a:txBody>
                  <a:tcPr marT="91425" marB="91425" marR="91425" marL="91425"/>
                </a:tc>
                <a:tc>
                  <a:txBody>
                    <a:bodyPr>
                      <a:noAutofit/>
                    </a:bodyPr>
                    <a:lstStyle/>
                    <a:p>
                      <a:pPr indent="0" lvl="0" marL="0" rtl="0">
                        <a:lnSpc>
                          <a:spcPct val="115000"/>
                        </a:lnSpc>
                        <a:spcBef>
                          <a:spcPts val="0"/>
                        </a:spcBef>
                        <a:spcAft>
                          <a:spcPts val="1100"/>
                        </a:spcAft>
                        <a:buNone/>
                      </a:pPr>
                      <a:r>
                        <a:rPr lang="en-US" sz="1700">
                          <a:latin typeface="Calibri"/>
                          <a:ea typeface="Calibri"/>
                          <a:cs typeface="Calibri"/>
                          <a:sym typeface="Calibri"/>
                        </a:rPr>
                        <a:t>$1,434,208</a:t>
                      </a:r>
                      <a:endParaRPr sz="17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1700">
                          <a:latin typeface="Calibri"/>
                          <a:ea typeface="Calibri"/>
                          <a:cs typeface="Calibri"/>
                          <a:sym typeface="Calibri"/>
                        </a:rPr>
                        <a:t>($2,060,192)</a:t>
                      </a:r>
                      <a:endParaRPr sz="1700">
                        <a:latin typeface="Calibri"/>
                        <a:ea typeface="Calibri"/>
                        <a:cs typeface="Calibri"/>
                        <a:sym typeface="Calibri"/>
                      </a:endParaRPr>
                    </a:p>
                  </a:txBody>
                  <a:tcPr marT="91425" marB="91425" marR="91425" marL="91425"/>
                </a:tc>
              </a:tr>
              <a:tr h="381000">
                <a:tc>
                  <a:txBody>
                    <a:bodyPr>
                      <a:noAutofit/>
                    </a:bodyPr>
                    <a:lstStyle/>
                    <a:p>
                      <a:pPr indent="0" lvl="0" marL="0">
                        <a:spcBef>
                          <a:spcPts val="0"/>
                        </a:spcBef>
                        <a:spcAft>
                          <a:spcPts val="0"/>
                        </a:spcAft>
                        <a:buNone/>
                      </a:pPr>
                      <a:r>
                        <a:rPr lang="en-US" sz="1700">
                          <a:latin typeface="Calibri"/>
                          <a:ea typeface="Calibri"/>
                          <a:cs typeface="Calibri"/>
                          <a:sym typeface="Calibri"/>
                        </a:rPr>
                        <a:t>Year 2020-2021</a:t>
                      </a:r>
                      <a:endParaRPr sz="17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1700">
                          <a:latin typeface="Calibri"/>
                          <a:ea typeface="Calibri"/>
                          <a:cs typeface="Calibri"/>
                          <a:sym typeface="Calibri"/>
                        </a:rPr>
                        <a:t>0</a:t>
                      </a:r>
                      <a:endParaRPr sz="17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1700">
                          <a:latin typeface="Calibri"/>
                          <a:ea typeface="Calibri"/>
                          <a:cs typeface="Calibri"/>
                          <a:sym typeface="Calibri"/>
                        </a:rPr>
                        <a:t>$2,682,208</a:t>
                      </a:r>
                      <a:endParaRPr sz="17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1700">
                          <a:latin typeface="Calibri"/>
                          <a:ea typeface="Calibri"/>
                          <a:cs typeface="Calibri"/>
                          <a:sym typeface="Calibri"/>
                        </a:rPr>
                        <a:t>$622,016</a:t>
                      </a:r>
                      <a:endParaRPr sz="17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7" name="Shape 567"/>
        <p:cNvGrpSpPr/>
        <p:nvPr/>
      </p:nvGrpSpPr>
      <p:grpSpPr>
        <a:xfrm>
          <a:off x="0" y="0"/>
          <a:ext cx="0" cy="0"/>
          <a:chOff x="0" y="0"/>
          <a:chExt cx="0" cy="0"/>
        </a:xfrm>
      </p:grpSpPr>
      <p:sp>
        <p:nvSpPr>
          <p:cNvPr id="568" name="Shape 568"/>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Project</a:t>
            </a:r>
            <a:r>
              <a:rPr b="1" lang="en-US" sz="3600"/>
              <a:t> - Return On Investment</a:t>
            </a:r>
            <a:endParaRPr/>
          </a:p>
        </p:txBody>
      </p:sp>
      <p:sp>
        <p:nvSpPr>
          <p:cNvPr id="569" name="Shape 569"/>
          <p:cNvSpPr txBox="1"/>
          <p:nvPr>
            <p:ph idx="1" type="body"/>
          </p:nvPr>
        </p:nvSpPr>
        <p:spPr>
          <a:xfrm>
            <a:off x="1097275" y="1845724"/>
            <a:ext cx="10058400" cy="4446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US">
                <a:solidFill>
                  <a:srgbClr val="000000"/>
                </a:solidFill>
              </a:rPr>
              <a:t>The ROI has been calculated based on different Performance Metrics:</a:t>
            </a:r>
            <a:endParaRPr>
              <a:solidFill>
                <a:srgbClr val="000000"/>
              </a:solidFill>
            </a:endParaRPr>
          </a:p>
          <a:p>
            <a:pPr indent="0" lvl="0" marL="0" rtl="0">
              <a:lnSpc>
                <a:spcPct val="100000"/>
              </a:lnSpc>
              <a:spcBef>
                <a:spcPts val="0"/>
              </a:spcBef>
              <a:spcAft>
                <a:spcPts val="0"/>
              </a:spcAft>
              <a:buNone/>
            </a:pPr>
            <a:r>
              <a:t/>
            </a:r>
            <a:endParaRPr>
              <a:solidFill>
                <a:srgbClr val="000000"/>
              </a:solidFill>
            </a:endParaRPr>
          </a:p>
          <a:p>
            <a:pPr indent="-355600" lvl="0" marL="457200" rtl="0">
              <a:lnSpc>
                <a:spcPct val="100000"/>
              </a:lnSpc>
              <a:spcBef>
                <a:spcPts val="0"/>
              </a:spcBef>
              <a:spcAft>
                <a:spcPts val="0"/>
              </a:spcAft>
              <a:buClr>
                <a:srgbClr val="000000"/>
              </a:buClr>
              <a:buSzPts val="2000"/>
              <a:buChar char="●"/>
            </a:pPr>
            <a:r>
              <a:rPr lang="en-US">
                <a:solidFill>
                  <a:srgbClr val="000000"/>
                </a:solidFill>
              </a:rPr>
              <a:t>Saving on Human Resources</a:t>
            </a:r>
            <a:r>
              <a:rPr baseline="30000" lang="en-US">
                <a:solidFill>
                  <a:srgbClr val="000000"/>
                </a:solidFill>
              </a:rPr>
              <a:t>[45]</a:t>
            </a:r>
            <a:endParaRPr baseline="30000">
              <a:solidFill>
                <a:srgbClr val="000000"/>
              </a:solidFill>
            </a:endParaRPr>
          </a:p>
          <a:p>
            <a:pPr indent="0" lvl="0" marL="0" rtl="0">
              <a:lnSpc>
                <a:spcPct val="100000"/>
              </a:lnSpc>
              <a:spcBef>
                <a:spcPts val="0"/>
              </a:spcBef>
              <a:spcAft>
                <a:spcPts val="0"/>
              </a:spcAft>
              <a:buNone/>
            </a:pPr>
            <a:r>
              <a:rPr lang="en-US">
                <a:solidFill>
                  <a:srgbClr val="000000"/>
                </a:solidFill>
              </a:rPr>
              <a:t>Currently the company has 8 teams each having 6 members on an average working on replication and maintenance of data pipelines. After Implementing Kafka we will not be needing 75% of these resources as we are moving towards an easy scalable platform. Also we will be reusing existing hardware resources for this project.</a:t>
            </a:r>
            <a:endParaRPr>
              <a:solidFill>
                <a:srgbClr val="000000"/>
              </a:solidFill>
            </a:endParaRPr>
          </a:p>
          <a:p>
            <a:pPr indent="0" lvl="0" marL="0" rtl="0">
              <a:lnSpc>
                <a:spcPct val="100000"/>
              </a:lnSpc>
              <a:spcBef>
                <a:spcPts val="0"/>
              </a:spcBef>
              <a:spcAft>
                <a:spcPts val="0"/>
              </a:spcAft>
              <a:buNone/>
            </a:pPr>
            <a:r>
              <a:t/>
            </a:r>
            <a:endParaRPr>
              <a:solidFill>
                <a:srgbClr val="000000"/>
              </a:solidFill>
            </a:endParaRPr>
          </a:p>
          <a:p>
            <a:pPr indent="-355600" lvl="0" marL="457200" rtl="0">
              <a:lnSpc>
                <a:spcPct val="100000"/>
              </a:lnSpc>
              <a:spcBef>
                <a:spcPts val="0"/>
              </a:spcBef>
              <a:spcAft>
                <a:spcPts val="0"/>
              </a:spcAft>
              <a:buClr>
                <a:srgbClr val="000000"/>
              </a:buClr>
              <a:buSzPts val="2000"/>
              <a:buChar char="●"/>
            </a:pPr>
            <a:r>
              <a:rPr lang="en-US">
                <a:solidFill>
                  <a:srgbClr val="000000"/>
                </a:solidFill>
              </a:rPr>
              <a:t>Optimum utilization of resources (Rental Trucks)</a:t>
            </a:r>
            <a:r>
              <a:rPr baseline="30000" lang="en-US">
                <a:solidFill>
                  <a:srgbClr val="000000"/>
                </a:solidFill>
              </a:rPr>
              <a:t>[45]</a:t>
            </a:r>
            <a:endParaRPr b="1" baseline="30000">
              <a:solidFill>
                <a:srgbClr val="000000"/>
              </a:solidFill>
            </a:endParaRPr>
          </a:p>
          <a:p>
            <a:pPr indent="0" lvl="0" marL="0" rtl="0">
              <a:lnSpc>
                <a:spcPct val="100000"/>
              </a:lnSpc>
              <a:spcBef>
                <a:spcPts val="0"/>
              </a:spcBef>
              <a:spcAft>
                <a:spcPts val="0"/>
              </a:spcAft>
              <a:buNone/>
            </a:pPr>
            <a:r>
              <a:rPr lang="en-US">
                <a:solidFill>
                  <a:srgbClr val="000000"/>
                </a:solidFill>
              </a:rPr>
              <a:t>Currently our system is unable to track the cancelled requests in real-time, due to which approximately 3456 trucks, 1789 trailers and 1211 towing vehicles are left un-utilized on a yearly basis. We would be re-renting these vehicle once we get cancellation request and the inventory gets updated in the real-time.</a:t>
            </a:r>
            <a:endParaRPr>
              <a:solidFill>
                <a:srgbClr val="000000"/>
              </a:solidFill>
            </a:endParaRPr>
          </a:p>
          <a:p>
            <a:pPr indent="0" lvl="0" marL="0" rtl="0">
              <a:lnSpc>
                <a:spcPct val="100000"/>
              </a:lnSpc>
              <a:spcBef>
                <a:spcPts val="0"/>
              </a:spcBef>
              <a:spcAft>
                <a:spcPts val="0"/>
              </a:spcAft>
              <a:buNone/>
            </a:pPr>
            <a:r>
              <a:rPr b="1" lang="en-US" sz="1700">
                <a:solidFill>
                  <a:srgbClr val="000000"/>
                </a:solidFill>
              </a:rPr>
              <a:t>Note</a:t>
            </a:r>
            <a:r>
              <a:rPr lang="en-US" sz="1700">
                <a:solidFill>
                  <a:srgbClr val="000000"/>
                </a:solidFill>
              </a:rPr>
              <a:t>: These values are based on the companies historical data.</a:t>
            </a:r>
            <a:endParaRPr sz="1700">
              <a:solidFill>
                <a:srgbClr val="000000"/>
              </a:solidFill>
            </a:endParaRPr>
          </a:p>
        </p:txBody>
      </p:sp>
      <p:pic>
        <p:nvPicPr>
          <p:cNvPr id="570" name="Shape 570"/>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571" name="Shape 571"/>
          <p:cNvSpPr txBox="1"/>
          <p:nvPr/>
        </p:nvSpPr>
        <p:spPr>
          <a:xfrm>
            <a:off x="0" y="6291900"/>
            <a:ext cx="12192000" cy="472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100"/>
              </a:spcAft>
              <a:buClr>
                <a:schemeClr val="dk1"/>
              </a:buClr>
              <a:buSzPts val="1100"/>
              <a:buFont typeface="Arial"/>
              <a:buNone/>
            </a:pPr>
            <a:r>
              <a:rPr lang="en-US" sz="900">
                <a:solidFill>
                  <a:srgbClr val="FFFFFF"/>
                </a:solidFill>
              </a:rPr>
              <a:t> 									                                               </a:t>
            </a:r>
            <a:r>
              <a:rPr b="1" lang="en-US" sz="1200">
                <a:solidFill>
                  <a:srgbClr val="FFFFFF"/>
                </a:solidFill>
                <a:latin typeface="Calibri"/>
                <a:ea typeface="Calibri"/>
                <a:cs typeface="Calibri"/>
                <a:sym typeface="Calibri"/>
              </a:rPr>
              <a:t> Reference: </a:t>
            </a:r>
            <a:r>
              <a:rPr b="1" lang="en-US" sz="1200" u="sng">
                <a:solidFill>
                  <a:srgbClr val="FFFFFF"/>
                </a:solidFill>
                <a:latin typeface="Calibri"/>
                <a:ea typeface="Calibri"/>
                <a:cs typeface="Calibri"/>
                <a:sym typeface="Calibri"/>
                <a:hlinkClick r:id="rId4"/>
              </a:rPr>
              <a:t>https://www.isixsigma.com/operations/finance/calculating-roi-realize-project-value/</a:t>
            </a:r>
            <a:endParaRPr b="1" sz="1200">
              <a:solidFill>
                <a:srgbClr val="FFFFF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idx="4294967295" type="title"/>
          </p:nvPr>
        </p:nvSpPr>
        <p:spPr>
          <a:xfrm>
            <a:off x="3391350" y="2644275"/>
            <a:ext cx="5409300" cy="857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sz="3600"/>
              <a:t>Historical Data used for </a:t>
            </a:r>
            <a:r>
              <a:rPr lang="en-US" sz="3600"/>
              <a:t>ROI</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Who are we?</a:t>
            </a:r>
            <a:endParaRPr b="1" sz="3600"/>
          </a:p>
        </p:txBody>
      </p:sp>
      <p:sp>
        <p:nvSpPr>
          <p:cNvPr id="141" name="Shape 141"/>
          <p:cNvSpPr txBox="1"/>
          <p:nvPr>
            <p:ph idx="1" type="body"/>
          </p:nvPr>
        </p:nvSpPr>
        <p:spPr>
          <a:xfrm>
            <a:off x="1097275" y="1845726"/>
            <a:ext cx="10058400" cy="34389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Clr>
                <a:srgbClr val="000000"/>
              </a:buClr>
              <a:buSzPts val="2000"/>
              <a:buChar char="●"/>
            </a:pPr>
            <a:r>
              <a:rPr lang="en-US">
                <a:solidFill>
                  <a:srgbClr val="000000"/>
                </a:solidFill>
              </a:rPr>
              <a:t>We provide a platform where truck drivers, packing service companies and tow operators can list their business and rate. We also own trucks and packaging materials. </a:t>
            </a:r>
            <a:endParaRPr>
              <a:solidFill>
                <a:srgbClr val="000000"/>
              </a:solidFill>
            </a:endParaRPr>
          </a:p>
          <a:p>
            <a:pPr indent="0" lvl="0" marL="0" rtl="0">
              <a:spcBef>
                <a:spcPts val="1200"/>
              </a:spcBef>
              <a:spcAft>
                <a:spcPts val="0"/>
              </a:spcAft>
              <a:buNone/>
            </a:pPr>
            <a:r>
              <a:t/>
            </a:r>
            <a:endParaRPr>
              <a:solidFill>
                <a:srgbClr val="000000"/>
              </a:solidFill>
            </a:endParaRPr>
          </a:p>
          <a:p>
            <a:pPr indent="-355600" lvl="0" marL="457200" rtl="0">
              <a:spcBef>
                <a:spcPts val="1200"/>
              </a:spcBef>
              <a:spcAft>
                <a:spcPts val="0"/>
              </a:spcAft>
              <a:buClr>
                <a:srgbClr val="000000"/>
              </a:buClr>
              <a:buSzPts val="2000"/>
              <a:buChar char="●"/>
            </a:pPr>
            <a:r>
              <a:rPr lang="en-US">
                <a:solidFill>
                  <a:srgbClr val="000000"/>
                </a:solidFill>
              </a:rPr>
              <a:t>People (consumers of these service) can login and select the movers and packers based on the rating and review as well as availability. </a:t>
            </a:r>
            <a:endParaRPr>
              <a:solidFill>
                <a:srgbClr val="000000"/>
              </a:solidFill>
            </a:endParaRPr>
          </a:p>
          <a:p>
            <a:pPr indent="0" lvl="0" marL="0" rtl="0">
              <a:spcBef>
                <a:spcPts val="1200"/>
              </a:spcBef>
              <a:spcAft>
                <a:spcPts val="0"/>
              </a:spcAft>
              <a:buNone/>
            </a:pPr>
            <a:r>
              <a:t/>
            </a:r>
            <a:endParaRPr>
              <a:solidFill>
                <a:srgbClr val="000000"/>
              </a:solidFill>
            </a:endParaRPr>
          </a:p>
          <a:p>
            <a:pPr indent="-355600" lvl="0" marL="457200" rtl="0">
              <a:spcBef>
                <a:spcPts val="1200"/>
              </a:spcBef>
              <a:spcAft>
                <a:spcPts val="0"/>
              </a:spcAft>
              <a:buClr>
                <a:srgbClr val="000000"/>
              </a:buClr>
              <a:buSzPts val="2000"/>
              <a:buChar char="●"/>
            </a:pPr>
            <a:r>
              <a:rPr lang="en-US">
                <a:solidFill>
                  <a:srgbClr val="000000"/>
                </a:solidFill>
              </a:rPr>
              <a:t>People can also purchase packing boxes and materials from different vendors depending on their need and specification. </a:t>
            </a:r>
            <a:endParaRPr>
              <a:solidFill>
                <a:srgbClr val="000000"/>
              </a:solidFill>
            </a:endParaRPr>
          </a:p>
          <a:p>
            <a:pPr indent="0" lvl="0" marL="0" rtl="0">
              <a:spcBef>
                <a:spcPts val="1200"/>
              </a:spcBef>
              <a:spcAft>
                <a:spcPts val="0"/>
              </a:spcAft>
              <a:buNone/>
            </a:pPr>
            <a:r>
              <a:t/>
            </a:r>
            <a:endParaRPr>
              <a:solidFill>
                <a:srgbClr val="000000"/>
              </a:solidFill>
            </a:endParaRPr>
          </a:p>
          <a:p>
            <a:pPr indent="0" lvl="0" marL="0" rtl="0">
              <a:spcBef>
                <a:spcPts val="1200"/>
              </a:spcBef>
              <a:spcAft>
                <a:spcPts val="0"/>
              </a:spcAft>
              <a:buNone/>
            </a:pPr>
            <a:r>
              <a:t/>
            </a:r>
            <a:endParaRPr>
              <a:solidFill>
                <a:srgbClr val="000000"/>
              </a:solidFill>
            </a:endParaRPr>
          </a:p>
          <a:p>
            <a:pPr indent="0" lvl="0" marL="0" rtl="0">
              <a:spcBef>
                <a:spcPts val="1200"/>
              </a:spcBef>
              <a:spcAft>
                <a:spcPts val="0"/>
              </a:spcAft>
              <a:buNone/>
            </a:pPr>
            <a:r>
              <a:t/>
            </a:r>
            <a:endParaRPr sz="1800"/>
          </a:p>
          <a:p>
            <a:pPr indent="0" lvl="0" marL="0" rtl="0">
              <a:spcBef>
                <a:spcPts val="1200"/>
              </a:spcBef>
              <a:spcAft>
                <a:spcPts val="0"/>
              </a:spcAft>
              <a:buNone/>
            </a:pPr>
            <a:r>
              <a:t/>
            </a:r>
            <a:endParaRPr sz="1800"/>
          </a:p>
          <a:p>
            <a:pPr indent="0" lvl="0" marL="0" rtl="0">
              <a:spcBef>
                <a:spcPts val="1200"/>
              </a:spcBef>
              <a:spcAft>
                <a:spcPts val="0"/>
              </a:spcAft>
              <a:buNone/>
            </a:pPr>
            <a:r>
              <a:t/>
            </a:r>
            <a:endParaRPr sz="4800"/>
          </a:p>
        </p:txBody>
      </p:sp>
      <p:pic>
        <p:nvPicPr>
          <p:cNvPr id="142" name="Shape 142"/>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Shape 583"/>
          <p:cNvSpPr txBox="1"/>
          <p:nvPr>
            <p:ph type="title"/>
          </p:nvPr>
        </p:nvSpPr>
        <p:spPr>
          <a:xfrm>
            <a:off x="298350" y="537875"/>
            <a:ext cx="10058400" cy="12363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US" sz="3600"/>
              <a:t>Company - Pricing of vehicles </a:t>
            </a:r>
            <a:endParaRPr sz="3600"/>
          </a:p>
          <a:p>
            <a:pPr indent="0" lvl="0" marL="0">
              <a:spcBef>
                <a:spcPts val="0"/>
              </a:spcBef>
              <a:spcAft>
                <a:spcPts val="0"/>
              </a:spcAft>
              <a:buNone/>
            </a:pPr>
            <a:r>
              <a:t/>
            </a:r>
            <a:endParaRPr/>
          </a:p>
        </p:txBody>
      </p:sp>
      <p:pic>
        <p:nvPicPr>
          <p:cNvPr id="584" name="Shape 584"/>
          <p:cNvPicPr preferRelativeResize="0"/>
          <p:nvPr/>
        </p:nvPicPr>
        <p:blipFill>
          <a:blip r:embed="rId3">
            <a:alphaModFix/>
          </a:blip>
          <a:stretch>
            <a:fillRect/>
          </a:stretch>
        </p:blipFill>
        <p:spPr>
          <a:xfrm>
            <a:off x="298350" y="1578450"/>
            <a:ext cx="11487101" cy="4625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type="title"/>
          </p:nvPr>
        </p:nvSpPr>
        <p:spPr>
          <a:xfrm>
            <a:off x="1066805"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Vehicles Analytics</a:t>
            </a:r>
            <a:endParaRPr sz="3600"/>
          </a:p>
        </p:txBody>
      </p:sp>
      <p:sp>
        <p:nvSpPr>
          <p:cNvPr id="591" name="Shape 591"/>
          <p:cNvSpPr txBox="1"/>
          <p:nvPr/>
        </p:nvSpPr>
        <p:spPr>
          <a:xfrm>
            <a:off x="794600" y="2017050"/>
            <a:ext cx="2542800" cy="4229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The Visual is based on Company historical data and Projections for future after the kafka Project has been completed</a:t>
            </a:r>
            <a:endParaRPr/>
          </a:p>
          <a:p>
            <a:pPr indent="-317500" lvl="0" marL="457200" rtl="0">
              <a:spcBef>
                <a:spcPts val="0"/>
              </a:spcBef>
              <a:spcAft>
                <a:spcPts val="0"/>
              </a:spcAft>
              <a:buSzPts val="1400"/>
              <a:buChar char="●"/>
            </a:pPr>
            <a:r>
              <a:rPr lang="en-US"/>
              <a:t>This visual represents the avg. no of vehicles left unused due to cancellation per year </a:t>
            </a:r>
            <a:endParaRPr/>
          </a:p>
          <a:p>
            <a:pPr indent="-317500" lvl="0" marL="457200" rtl="0">
              <a:spcBef>
                <a:spcPts val="0"/>
              </a:spcBef>
              <a:spcAft>
                <a:spcPts val="0"/>
              </a:spcAft>
              <a:buSzPts val="1400"/>
              <a:buChar char="●"/>
            </a:pPr>
            <a:r>
              <a:rPr lang="en-US"/>
              <a:t>From 2019 we project that the system would be up &amp; running and the </a:t>
            </a:r>
            <a:r>
              <a:rPr lang="en-US"/>
              <a:t>vehicles</a:t>
            </a:r>
            <a:r>
              <a:rPr lang="en-US"/>
              <a:t> will be allocated will show as free upon cancellation in real time </a:t>
            </a:r>
            <a:endParaRPr/>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592" name="Shape 592"/>
          <p:cNvPicPr preferRelativeResize="0"/>
          <p:nvPr/>
        </p:nvPicPr>
        <p:blipFill>
          <a:blip r:embed="rId3">
            <a:alphaModFix/>
          </a:blip>
          <a:stretch>
            <a:fillRect/>
          </a:stretch>
        </p:blipFill>
        <p:spPr>
          <a:xfrm>
            <a:off x="3775425" y="1889800"/>
            <a:ext cx="8264174" cy="4445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1066805"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Vehicles Analytics</a:t>
            </a:r>
            <a:endParaRPr sz="3600"/>
          </a:p>
        </p:txBody>
      </p:sp>
      <p:sp>
        <p:nvSpPr>
          <p:cNvPr id="599" name="Shape 599"/>
          <p:cNvSpPr txBox="1"/>
          <p:nvPr/>
        </p:nvSpPr>
        <p:spPr>
          <a:xfrm>
            <a:off x="1143000" y="1874725"/>
            <a:ext cx="2651700" cy="43719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US">
                <a:solidFill>
                  <a:schemeClr val="dk1"/>
                </a:solidFill>
              </a:rPr>
              <a:t>The Visual is based on Company historical data and Projections for future after the kafka Project has been completed</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This visual represents the avg. Money lost due to no of vehicles left unused due to cancellation per year </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From 2019 we project that this value will go to zero</a:t>
            </a:r>
            <a:endParaRPr>
              <a:solidFill>
                <a:schemeClr val="dk1"/>
              </a:solidFill>
            </a:endParaRPr>
          </a:p>
          <a:p>
            <a:pPr indent="0" lvl="0" marL="0" rtl="0">
              <a:spcBef>
                <a:spcPts val="0"/>
              </a:spcBef>
              <a:spcAft>
                <a:spcPts val="0"/>
              </a:spcAft>
              <a:buNone/>
            </a:pPr>
            <a:r>
              <a:t/>
            </a:r>
            <a:endParaRPr/>
          </a:p>
        </p:txBody>
      </p:sp>
      <p:pic>
        <p:nvPicPr>
          <p:cNvPr id="600" name="Shape 600"/>
          <p:cNvPicPr preferRelativeResize="0"/>
          <p:nvPr/>
        </p:nvPicPr>
        <p:blipFill>
          <a:blip r:embed="rId3">
            <a:alphaModFix/>
          </a:blip>
          <a:stretch>
            <a:fillRect/>
          </a:stretch>
        </p:blipFill>
        <p:spPr>
          <a:xfrm>
            <a:off x="4185500" y="1889800"/>
            <a:ext cx="7853725" cy="43718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type="title"/>
          </p:nvPr>
        </p:nvSpPr>
        <p:spPr>
          <a:xfrm>
            <a:off x="1066800" y="286600"/>
            <a:ext cx="107685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Maintenance</a:t>
            </a:r>
            <a:r>
              <a:rPr b="1" lang="en-US" sz="3600"/>
              <a:t> Team Growth Over the  Years</a:t>
            </a:r>
            <a:endParaRPr b="1" sz="3600"/>
          </a:p>
        </p:txBody>
      </p:sp>
      <p:sp>
        <p:nvSpPr>
          <p:cNvPr id="607" name="Shape 607"/>
          <p:cNvSpPr txBox="1"/>
          <p:nvPr/>
        </p:nvSpPr>
        <p:spPr>
          <a:xfrm>
            <a:off x="1128850" y="1744475"/>
            <a:ext cx="2651700" cy="46581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US">
                <a:solidFill>
                  <a:schemeClr val="dk1"/>
                </a:solidFill>
              </a:rPr>
              <a:t>The Visual is based on Company historical data and Projections for future </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This visual represents how the maintenance team has grown over the years to manage the backend in house  infrastructure</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In 2018 we have 8 teams of 6 members each </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From 2019 we project that this there would be 75% drop in the maintenance teams</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 The planned reduction starts in phases with 6 members in the 1st year, 12 in 2nd &amp; 18 in 3rd</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In year 2021 there will be 4 teams of 3 members each</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a:p>
        </p:txBody>
      </p:sp>
      <p:pic>
        <p:nvPicPr>
          <p:cNvPr id="608" name="Shape 608"/>
          <p:cNvPicPr preferRelativeResize="0"/>
          <p:nvPr/>
        </p:nvPicPr>
        <p:blipFill>
          <a:blip r:embed="rId3">
            <a:alphaModFix/>
          </a:blip>
          <a:stretch>
            <a:fillRect/>
          </a:stretch>
        </p:blipFill>
        <p:spPr>
          <a:xfrm>
            <a:off x="3975400" y="1809950"/>
            <a:ext cx="8092499" cy="4527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Shape 614"/>
          <p:cNvSpPr txBox="1"/>
          <p:nvPr>
            <p:ph type="title"/>
          </p:nvPr>
        </p:nvSpPr>
        <p:spPr>
          <a:xfrm>
            <a:off x="1066805"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Maintenance and Server Setup Cost </a:t>
            </a:r>
            <a:endParaRPr b="1" sz="3600"/>
          </a:p>
        </p:txBody>
      </p:sp>
      <p:sp>
        <p:nvSpPr>
          <p:cNvPr id="615" name="Shape 615"/>
          <p:cNvSpPr txBox="1"/>
          <p:nvPr/>
        </p:nvSpPr>
        <p:spPr>
          <a:xfrm>
            <a:off x="860200" y="1795800"/>
            <a:ext cx="3322200" cy="40548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US">
                <a:solidFill>
                  <a:schemeClr val="dk1"/>
                </a:solidFill>
              </a:rPr>
              <a:t>The Visual is based on Company historical data and Projections for future </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This visual represents  the maintenance &amp; setup cost of servers to manage the backend </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In 2018 we have 20 servers including  addition of 1 new server costing a total of $43000</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Maintaining 1 server cost’s  around  $2000 in 2018 &amp; adding a new server cost around $5000</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 We estimate that kafka can cause 10% reduction of server usage per year and we would not need to add any new servers for next 3 years</a:t>
            </a:r>
            <a:endParaRPr>
              <a:solidFill>
                <a:schemeClr val="dk1"/>
              </a:solidFill>
            </a:endParaRPr>
          </a:p>
          <a:p>
            <a:pPr indent="-317500" lvl="0" marL="457200" rtl="0">
              <a:spcBef>
                <a:spcPts val="0"/>
              </a:spcBef>
              <a:spcAft>
                <a:spcPts val="0"/>
              </a:spcAft>
              <a:buClr>
                <a:schemeClr val="dk1"/>
              </a:buClr>
              <a:buSzPts val="1400"/>
              <a:buChar char="●"/>
            </a:pPr>
            <a:r>
              <a:rPr lang="en-US">
                <a:solidFill>
                  <a:schemeClr val="dk1"/>
                </a:solidFill>
              </a:rPr>
              <a:t>Hence, for the next 3 years the ctc for 20 servers @ $2000 each will be $40000</a:t>
            </a:r>
            <a:endParaRPr>
              <a:solidFill>
                <a:schemeClr val="dk1"/>
              </a:solidFill>
            </a:endParaRPr>
          </a:p>
        </p:txBody>
      </p:sp>
      <p:pic>
        <p:nvPicPr>
          <p:cNvPr id="616" name="Shape 616"/>
          <p:cNvPicPr preferRelativeResize="0"/>
          <p:nvPr/>
        </p:nvPicPr>
        <p:blipFill>
          <a:blip r:embed="rId3">
            <a:alphaModFix/>
          </a:blip>
          <a:stretch>
            <a:fillRect/>
          </a:stretch>
        </p:blipFill>
        <p:spPr>
          <a:xfrm>
            <a:off x="4253100" y="1795800"/>
            <a:ext cx="7726826" cy="4255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pic>
        <p:nvPicPr>
          <p:cNvPr id="622" name="Shape 622"/>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623" name="Shape 623"/>
          <p:cNvSpPr txBox="1"/>
          <p:nvPr>
            <p:ph idx="4294967295" type="title"/>
          </p:nvPr>
        </p:nvSpPr>
        <p:spPr>
          <a:xfrm>
            <a:off x="693150" y="277650"/>
            <a:ext cx="2855100" cy="619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1" lang="en-US" sz="3600"/>
              <a:t>SECTION - IV</a:t>
            </a:r>
            <a:endParaRPr b="0" i="0" sz="4800" u="none" cap="none" strike="noStrike">
              <a:solidFill>
                <a:srgbClr val="3F3F3F"/>
              </a:solidFill>
              <a:latin typeface="Calibri"/>
              <a:ea typeface="Calibri"/>
              <a:cs typeface="Calibri"/>
              <a:sym typeface="Calibri"/>
            </a:endParaRPr>
          </a:p>
        </p:txBody>
      </p:sp>
      <p:graphicFrame>
        <p:nvGraphicFramePr>
          <p:cNvPr id="624" name="Shape 624"/>
          <p:cNvGraphicFramePr/>
          <p:nvPr/>
        </p:nvGraphicFramePr>
        <p:xfrm>
          <a:off x="693150" y="1300313"/>
          <a:ext cx="3000000" cy="3000000"/>
        </p:xfrm>
        <a:graphic>
          <a:graphicData uri="http://schemas.openxmlformats.org/drawingml/2006/table">
            <a:tbl>
              <a:tblPr>
                <a:noFill/>
                <a:tableStyleId>{95F0DD00-FBB6-4460-9ED0-F71D23F25B78}</a:tableStyleId>
              </a:tblPr>
              <a:tblGrid>
                <a:gridCol w="847175"/>
                <a:gridCol w="7449675"/>
                <a:gridCol w="1532950"/>
              </a:tblGrid>
              <a:tr h="462725">
                <a:tc>
                  <a:txBody>
                    <a:bodyPr>
                      <a:noAutofit/>
                    </a:bodyPr>
                    <a:lstStyle/>
                    <a:p>
                      <a:pPr indent="0" lvl="0" marL="0" rtl="0">
                        <a:spcBef>
                          <a:spcPts val="0"/>
                        </a:spcBef>
                        <a:spcAft>
                          <a:spcPts val="0"/>
                        </a:spcAft>
                        <a:buNone/>
                      </a:pPr>
                      <a:r>
                        <a:rPr b="1" lang="en-US" sz="2000">
                          <a:latin typeface="Calibri"/>
                          <a:ea typeface="Calibri"/>
                          <a:cs typeface="Calibri"/>
                          <a:sym typeface="Calibri"/>
                        </a:rPr>
                        <a:t>S.No.</a:t>
                      </a:r>
                      <a:endParaRPr b="1"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sz="2000">
                          <a:latin typeface="Calibri"/>
                          <a:ea typeface="Calibri"/>
                          <a:cs typeface="Calibri"/>
                          <a:sym typeface="Calibri"/>
                        </a:rPr>
                        <a:t>Topic</a:t>
                      </a:r>
                      <a:endParaRPr b="1"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sz="2000">
                          <a:latin typeface="Calibri"/>
                          <a:ea typeface="Calibri"/>
                          <a:cs typeface="Calibri"/>
                          <a:sym typeface="Calibri"/>
                        </a:rPr>
                        <a:t>Slide No.</a:t>
                      </a:r>
                      <a:endParaRPr b="1"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1</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Clr>
                          <a:schemeClr val="dk1"/>
                        </a:buClr>
                        <a:buSzPts val="1100"/>
                        <a:buFont typeface="Arial"/>
                        <a:buNone/>
                      </a:pPr>
                      <a:r>
                        <a:rPr lang="en-US" sz="2000">
                          <a:latin typeface="Calibri"/>
                          <a:ea typeface="Calibri"/>
                          <a:cs typeface="Calibri"/>
                          <a:sym typeface="Calibri"/>
                        </a:rPr>
                        <a:t>Project - Return On Value</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56-57</a:t>
                      </a:r>
                      <a:endParaRPr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2</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115000"/>
                        </a:lnSpc>
                        <a:spcBef>
                          <a:spcPts val="0"/>
                        </a:spcBef>
                        <a:spcAft>
                          <a:spcPts val="0"/>
                        </a:spcAft>
                        <a:buNone/>
                      </a:pPr>
                      <a:r>
                        <a:rPr lang="en-US" sz="2000">
                          <a:latin typeface="Calibri"/>
                          <a:ea typeface="Calibri"/>
                          <a:cs typeface="Calibri"/>
                          <a:sym typeface="Calibri"/>
                        </a:rPr>
                        <a:t>Design Approach: Top Down - Depth First</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58</a:t>
                      </a:r>
                      <a:endParaRPr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3</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latin typeface="Calibri"/>
                          <a:ea typeface="Calibri"/>
                          <a:cs typeface="Calibri"/>
                          <a:sym typeface="Calibri"/>
                        </a:rPr>
                        <a:t>Benefits of Design approach</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59</a:t>
                      </a:r>
                      <a:endParaRPr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4</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latin typeface="Calibri"/>
                          <a:ea typeface="Calibri"/>
                          <a:cs typeface="Calibri"/>
                          <a:sym typeface="Calibri"/>
                        </a:rPr>
                        <a:t>SDLC Model - Extreme Programming</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60</a:t>
                      </a:r>
                      <a:endParaRPr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5</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latin typeface="Calibri"/>
                          <a:ea typeface="Calibri"/>
                          <a:cs typeface="Calibri"/>
                          <a:sym typeface="Calibri"/>
                        </a:rPr>
                        <a:t>Why Extreme Programming?</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61</a:t>
                      </a:r>
                      <a:endParaRPr sz="2000">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latin typeface="Calibri"/>
                          <a:ea typeface="Calibri"/>
                          <a:cs typeface="Calibri"/>
                          <a:sym typeface="Calibri"/>
                        </a:rPr>
                        <a:t>6</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Clr>
                          <a:schemeClr val="dk1"/>
                        </a:buClr>
                        <a:buSzPts val="1100"/>
                        <a:buFont typeface="Arial"/>
                        <a:buNone/>
                      </a:pPr>
                      <a:r>
                        <a:rPr lang="en-US" sz="2000">
                          <a:latin typeface="Calibri"/>
                          <a:ea typeface="Calibri"/>
                          <a:cs typeface="Calibri"/>
                          <a:sym typeface="Calibri"/>
                        </a:rPr>
                        <a:t>Extreme Programming Process</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62</a:t>
                      </a:r>
                      <a:r>
                        <a:rPr lang="en-US" sz="2000">
                          <a:latin typeface="Calibri"/>
                          <a:ea typeface="Calibri"/>
                          <a:cs typeface="Calibri"/>
                          <a:sym typeface="Calibri"/>
                        </a:rPr>
                        <a:t>-63</a:t>
                      </a:r>
                      <a:endParaRPr sz="2000">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latin typeface="Calibri"/>
                          <a:ea typeface="Calibri"/>
                          <a:cs typeface="Calibri"/>
                          <a:sym typeface="Calibri"/>
                        </a:rPr>
                        <a:t>7</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Clr>
                          <a:schemeClr val="dk1"/>
                        </a:buClr>
                        <a:buSzPts val="1100"/>
                        <a:buFont typeface="Arial"/>
                        <a:buNone/>
                      </a:pPr>
                      <a:r>
                        <a:rPr lang="en-US" sz="2000">
                          <a:latin typeface="Calibri"/>
                          <a:ea typeface="Calibri"/>
                          <a:cs typeface="Calibri"/>
                          <a:sym typeface="Calibri"/>
                        </a:rPr>
                        <a:t>Extreme Programming Metrics</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64</a:t>
                      </a:r>
                      <a:endParaRPr sz="20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ph type="title"/>
          </p:nvPr>
        </p:nvSpPr>
        <p:spPr>
          <a:xfrm>
            <a:off x="1097280" y="24125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Project- Return On Value</a:t>
            </a:r>
            <a:endParaRPr/>
          </a:p>
        </p:txBody>
      </p:sp>
      <p:sp>
        <p:nvSpPr>
          <p:cNvPr id="631" name="Shape 631"/>
          <p:cNvSpPr txBox="1"/>
          <p:nvPr>
            <p:ph idx="1" type="body"/>
          </p:nvPr>
        </p:nvSpPr>
        <p:spPr>
          <a:xfrm>
            <a:off x="1097275" y="1845724"/>
            <a:ext cx="10058400" cy="4376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US">
                <a:solidFill>
                  <a:srgbClr val="000000"/>
                </a:solidFill>
              </a:rPr>
              <a:t>External</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Use of Kafka is to add the data streaming capability in the existing system.</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Internal users will be using the existing system with enhanced data handling capabilities</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Real-time data will bring significant improvement in analytics segment and</a:t>
            </a:r>
            <a:endParaRPr>
              <a:solidFill>
                <a:srgbClr val="000000"/>
              </a:solidFill>
            </a:endParaRPr>
          </a:p>
          <a:p>
            <a:pPr indent="0" lvl="0" marL="0" marR="0" rtl="0" algn="l">
              <a:lnSpc>
                <a:spcPct val="115000"/>
              </a:lnSpc>
              <a:spcBef>
                <a:spcPts val="0"/>
              </a:spcBef>
              <a:spcAft>
                <a:spcPts val="0"/>
              </a:spcAft>
              <a:buNone/>
            </a:pPr>
            <a:r>
              <a:rPr lang="en-US">
                <a:solidFill>
                  <a:srgbClr val="000000"/>
                </a:solidFill>
              </a:rPr>
              <a:t>	which in turn can contribute in better decision making</a:t>
            </a:r>
            <a:endParaRPr>
              <a:solidFill>
                <a:srgbClr val="000000"/>
              </a:solidFill>
            </a:endParaRPr>
          </a:p>
          <a:p>
            <a:pPr indent="0" lvl="0" marL="0" marR="0" rtl="0" algn="l">
              <a:lnSpc>
                <a:spcPct val="115000"/>
              </a:lnSpc>
              <a:spcBef>
                <a:spcPts val="0"/>
              </a:spcBef>
              <a:spcAft>
                <a:spcPts val="0"/>
              </a:spcAft>
              <a:buNone/>
            </a:pPr>
            <a:r>
              <a:rPr b="1" lang="en-US">
                <a:solidFill>
                  <a:srgbClr val="000000"/>
                </a:solidFill>
              </a:rPr>
              <a:t>Internal</a:t>
            </a:r>
            <a:endParaRPr b="1">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Real time data would be beneficial </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i="1" lang="en-US">
                <a:solidFill>
                  <a:srgbClr val="000000"/>
                </a:solidFill>
              </a:rPr>
              <a:t>Pricing Analytics and efficient Inventory management</a:t>
            </a:r>
            <a:endParaRPr i="1">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Earlier we had end of day batch processing and analyst had to wait till next day morning to start with analysis.</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With Real- time streaming of data, internal users() get to do use data intraday</a:t>
            </a:r>
            <a:endParaRPr>
              <a:solidFill>
                <a:srgbClr val="000000"/>
              </a:solidFill>
            </a:endParaRPr>
          </a:p>
          <a:p>
            <a:pPr indent="0" lvl="0" marL="0" marR="0" rtl="0" algn="l">
              <a:lnSpc>
                <a:spcPct val="100000"/>
              </a:lnSpc>
              <a:spcBef>
                <a:spcPts val="0"/>
              </a:spcBef>
              <a:spcAft>
                <a:spcPts val="0"/>
              </a:spcAft>
              <a:buNone/>
            </a:pPr>
            <a:r>
              <a:t/>
            </a:r>
            <a:endParaRPr sz="2400">
              <a:solidFill>
                <a:srgbClr val="000000"/>
              </a:solidFill>
            </a:endParaRPr>
          </a:p>
        </p:txBody>
      </p:sp>
      <p:pic>
        <p:nvPicPr>
          <p:cNvPr id="632" name="Shape 632"/>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Shape 638"/>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Project - Return On Value</a:t>
            </a:r>
            <a:endParaRPr sz="3600"/>
          </a:p>
        </p:txBody>
      </p:sp>
      <p:sp>
        <p:nvSpPr>
          <p:cNvPr id="639" name="Shape 639"/>
          <p:cNvSpPr txBox="1"/>
          <p:nvPr>
            <p:ph idx="1" type="body"/>
          </p:nvPr>
        </p:nvSpPr>
        <p:spPr>
          <a:xfrm>
            <a:off x="1097275" y="1845724"/>
            <a:ext cx="10058400" cy="4335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Price optimization analytics would accelerate sales by providing best prices to customers.</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highlight>
                  <a:srgbClr val="FFFFFF"/>
                </a:highlight>
              </a:rPr>
              <a:t>Proper analysis of the manner in which consumers spend to make the most revenue in each situation</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Analytics to estimate customer response and essential drivers of demand</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Price history and trends for products</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highlight>
                  <a:srgbClr val="FFFFFF"/>
                </a:highlight>
              </a:rPr>
              <a:t>Accurately  manage inventory </a:t>
            </a:r>
            <a:r>
              <a:rPr lang="en-US">
                <a:solidFill>
                  <a:srgbClr val="000000"/>
                </a:solidFill>
              </a:rPr>
              <a:t>to forecast out stock products</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Minimal back orders</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Advertising campaigns and promotions to target specific customers</a:t>
            </a:r>
            <a:endParaRPr>
              <a:solidFill>
                <a:srgbClr val="000000"/>
              </a:solidFill>
            </a:endParaRPr>
          </a:p>
          <a:p>
            <a:pPr indent="0" lvl="0" marL="0" rtl="0">
              <a:lnSpc>
                <a:spcPct val="115000"/>
              </a:lnSpc>
              <a:spcBef>
                <a:spcPts val="0"/>
              </a:spcBef>
              <a:spcAft>
                <a:spcPts val="0"/>
              </a:spcAft>
              <a:buNone/>
            </a:pPr>
            <a:r>
              <a:t/>
            </a:r>
            <a:endParaRPr b="1">
              <a:solidFill>
                <a:srgbClr val="000000"/>
              </a:solidFill>
              <a:highlight>
                <a:srgbClr val="FFFFFF"/>
              </a:highlight>
            </a:endParaRPr>
          </a:p>
        </p:txBody>
      </p:sp>
      <p:pic>
        <p:nvPicPr>
          <p:cNvPr id="640" name="Shape 640"/>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641" name="Shape 641"/>
          <p:cNvSpPr txBox="1"/>
          <p:nvPr/>
        </p:nvSpPr>
        <p:spPr>
          <a:xfrm>
            <a:off x="0" y="6291900"/>
            <a:ext cx="12192000" cy="47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sz="11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type="title"/>
          </p:nvPr>
        </p:nvSpPr>
        <p:spPr>
          <a:xfrm>
            <a:off x="273900" y="171800"/>
            <a:ext cx="10440600" cy="7176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US" sz="3600"/>
              <a:t>Project Design Approach: Top Down - Depth First</a:t>
            </a:r>
            <a:endParaRPr b="1" i="0" sz="3600" u="none" cap="none" strike="noStrike">
              <a:solidFill>
                <a:srgbClr val="3F3F3F"/>
              </a:solidFill>
              <a:latin typeface="Calibri"/>
              <a:ea typeface="Calibri"/>
              <a:cs typeface="Calibri"/>
              <a:sym typeface="Calibri"/>
            </a:endParaRPr>
          </a:p>
        </p:txBody>
      </p:sp>
      <p:sp>
        <p:nvSpPr>
          <p:cNvPr id="648" name="Shape 648"/>
          <p:cNvSpPr txBox="1"/>
          <p:nvPr>
            <p:ph idx="1" type="body"/>
          </p:nvPr>
        </p:nvSpPr>
        <p:spPr>
          <a:xfrm>
            <a:off x="1097275" y="1878324"/>
            <a:ext cx="10058400" cy="4463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
              </a:spcBef>
              <a:spcAft>
                <a:spcPts val="1200"/>
              </a:spcAft>
              <a:buClr>
                <a:schemeClr val="dk1"/>
              </a:buClr>
              <a:buSzPts val="1100"/>
              <a:buFont typeface="Arial"/>
              <a:buNone/>
            </a:pPr>
            <a:r>
              <a:t/>
            </a:r>
            <a:endParaRPr b="0" i="0" sz="1700" u="none" cap="none" strike="noStrike">
              <a:solidFill>
                <a:srgbClr val="3F3F3F"/>
              </a:solidFill>
              <a:latin typeface="Calibri"/>
              <a:ea typeface="Calibri"/>
              <a:cs typeface="Calibri"/>
              <a:sym typeface="Calibri"/>
            </a:endParaRPr>
          </a:p>
        </p:txBody>
      </p:sp>
      <p:sp>
        <p:nvSpPr>
          <p:cNvPr id="649" name="Shape 649"/>
          <p:cNvSpPr txBox="1"/>
          <p:nvPr/>
        </p:nvSpPr>
        <p:spPr>
          <a:xfrm>
            <a:off x="7682900" y="6341425"/>
            <a:ext cx="4509000" cy="516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400"/>
              <a:buFont typeface="Calibri"/>
              <a:buNone/>
            </a:pPr>
            <a:r>
              <a:t/>
            </a:r>
            <a:endParaRPr sz="1100">
              <a:solidFill>
                <a:srgbClr val="FFFFFF"/>
              </a:solidFill>
              <a:latin typeface="Calibri"/>
              <a:ea typeface="Calibri"/>
              <a:cs typeface="Calibri"/>
              <a:sym typeface="Calibri"/>
            </a:endParaRPr>
          </a:p>
        </p:txBody>
      </p:sp>
      <p:pic>
        <p:nvPicPr>
          <p:cNvPr id="650" name="Shape 650"/>
          <p:cNvPicPr preferRelativeResize="0"/>
          <p:nvPr/>
        </p:nvPicPr>
        <p:blipFill>
          <a:blip r:embed="rId3">
            <a:alphaModFix/>
          </a:blip>
          <a:stretch>
            <a:fillRect/>
          </a:stretch>
        </p:blipFill>
        <p:spPr>
          <a:xfrm>
            <a:off x="11272425" y="660750"/>
            <a:ext cx="172650" cy="172650"/>
          </a:xfrm>
          <a:prstGeom prst="rect">
            <a:avLst/>
          </a:prstGeom>
          <a:noFill/>
          <a:ln>
            <a:noFill/>
          </a:ln>
        </p:spPr>
      </p:pic>
      <p:pic>
        <p:nvPicPr>
          <p:cNvPr id="651" name="Shape 651"/>
          <p:cNvPicPr preferRelativeResize="0"/>
          <p:nvPr/>
        </p:nvPicPr>
        <p:blipFill>
          <a:blip r:embed="rId4">
            <a:alphaModFix/>
          </a:blip>
          <a:stretch>
            <a:fillRect/>
          </a:stretch>
        </p:blipFill>
        <p:spPr>
          <a:xfrm>
            <a:off x="0" y="772775"/>
            <a:ext cx="12192001" cy="6085224"/>
          </a:xfrm>
          <a:prstGeom prst="rect">
            <a:avLst/>
          </a:prstGeom>
          <a:noFill/>
          <a:ln>
            <a:noFill/>
          </a:ln>
        </p:spPr>
      </p:pic>
      <p:pic>
        <p:nvPicPr>
          <p:cNvPr id="652" name="Shape 652"/>
          <p:cNvPicPr preferRelativeResize="0"/>
          <p:nvPr/>
        </p:nvPicPr>
        <p:blipFill>
          <a:blip r:embed="rId5">
            <a:alphaModFix/>
          </a:blip>
          <a:stretch>
            <a:fillRect/>
          </a:stretch>
        </p:blipFill>
        <p:spPr>
          <a:xfrm>
            <a:off x="10714448" y="101425"/>
            <a:ext cx="1441015" cy="1450750"/>
          </a:xfrm>
          <a:prstGeom prst="rect">
            <a:avLst/>
          </a:prstGeom>
          <a:noFill/>
          <a:ln>
            <a:noFill/>
          </a:ln>
        </p:spPr>
      </p:pic>
      <p:cxnSp>
        <p:nvCxnSpPr>
          <p:cNvPr id="653" name="Shape 653"/>
          <p:cNvCxnSpPr>
            <a:endCxn id="652" idx="1"/>
          </p:cNvCxnSpPr>
          <p:nvPr/>
        </p:nvCxnSpPr>
        <p:spPr>
          <a:xfrm flipH="1" rot="10800000">
            <a:off x="244448" y="826800"/>
            <a:ext cx="10470000" cy="1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58" name="Shape 658"/>
        <p:cNvGrpSpPr/>
        <p:nvPr/>
      </p:nvGrpSpPr>
      <p:grpSpPr>
        <a:xfrm>
          <a:off x="0" y="0"/>
          <a:ext cx="0" cy="0"/>
          <a:chOff x="0" y="0"/>
          <a:chExt cx="0" cy="0"/>
        </a:xfrm>
      </p:grpSpPr>
      <p:sp>
        <p:nvSpPr>
          <p:cNvPr id="659" name="Shape 659"/>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Benefits of Design approach</a:t>
            </a:r>
            <a:endParaRPr/>
          </a:p>
        </p:txBody>
      </p:sp>
      <p:sp>
        <p:nvSpPr>
          <p:cNvPr id="660" name="Shape 660"/>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381000" lvl="0" marL="457200" rtl="0">
              <a:spcBef>
                <a:spcPts val="1200"/>
              </a:spcBef>
              <a:spcAft>
                <a:spcPts val="0"/>
              </a:spcAft>
              <a:buClr>
                <a:srgbClr val="000000"/>
              </a:buClr>
              <a:buSzPts val="2400"/>
              <a:buChar char="●"/>
            </a:pPr>
            <a:r>
              <a:rPr lang="en-US" sz="2400">
                <a:solidFill>
                  <a:srgbClr val="000000"/>
                </a:solidFill>
              </a:rPr>
              <a:t>No need of writing our own modules to accept the data from Producers</a:t>
            </a:r>
            <a:r>
              <a:rPr baseline="30000" lang="en-US" sz="2400">
                <a:solidFill>
                  <a:srgbClr val="000000"/>
                </a:solidFill>
              </a:rPr>
              <a:t>[46]</a:t>
            </a:r>
            <a:endParaRPr baseline="30000" sz="2400">
              <a:solidFill>
                <a:srgbClr val="000000"/>
              </a:solidFill>
            </a:endParaRPr>
          </a:p>
          <a:p>
            <a:pPr indent="0" lvl="0" marL="0" rtl="0">
              <a:spcBef>
                <a:spcPts val="1200"/>
              </a:spcBef>
              <a:spcAft>
                <a:spcPts val="0"/>
              </a:spcAft>
              <a:buNone/>
            </a:pPr>
            <a:r>
              <a:t/>
            </a:r>
            <a:endParaRPr sz="2400">
              <a:solidFill>
                <a:srgbClr val="000000"/>
              </a:solidFill>
            </a:endParaRPr>
          </a:p>
          <a:p>
            <a:pPr indent="-381000" lvl="0" marL="457200" rtl="0">
              <a:spcBef>
                <a:spcPts val="1200"/>
              </a:spcBef>
              <a:spcAft>
                <a:spcPts val="0"/>
              </a:spcAft>
              <a:buClr>
                <a:srgbClr val="000000"/>
              </a:buClr>
              <a:buSzPts val="2400"/>
              <a:buChar char="●"/>
            </a:pPr>
            <a:r>
              <a:rPr lang="en-US" sz="2400">
                <a:solidFill>
                  <a:srgbClr val="000000"/>
                </a:solidFill>
              </a:rPr>
              <a:t>No need of writing our own modules to process and feed the data to Consumers.</a:t>
            </a:r>
            <a:endParaRPr sz="2400">
              <a:solidFill>
                <a:srgbClr val="000000"/>
              </a:solidFill>
            </a:endParaRPr>
          </a:p>
          <a:p>
            <a:pPr indent="0" lvl="0" marL="0" rtl="0">
              <a:spcBef>
                <a:spcPts val="1200"/>
              </a:spcBef>
              <a:spcAft>
                <a:spcPts val="0"/>
              </a:spcAft>
              <a:buNone/>
            </a:pPr>
            <a:r>
              <a:t/>
            </a:r>
            <a:endParaRPr sz="2400">
              <a:solidFill>
                <a:srgbClr val="000000"/>
              </a:solidFill>
            </a:endParaRPr>
          </a:p>
          <a:p>
            <a:pPr indent="-381000" lvl="0" marL="457200" rtl="0">
              <a:spcBef>
                <a:spcPts val="1200"/>
              </a:spcBef>
              <a:spcAft>
                <a:spcPts val="0"/>
              </a:spcAft>
              <a:buClr>
                <a:srgbClr val="000000"/>
              </a:buClr>
              <a:buSzPts val="2400"/>
              <a:buChar char="●"/>
            </a:pPr>
            <a:r>
              <a:rPr lang="en-US" sz="2400">
                <a:solidFill>
                  <a:srgbClr val="000000"/>
                </a:solidFill>
              </a:rPr>
              <a:t>Kafka has inbuilt Broker modules which take care of all these things.</a:t>
            </a:r>
            <a:endParaRPr sz="2400">
              <a:solidFill>
                <a:srgbClr val="000000"/>
              </a:solidFill>
            </a:endParaRPr>
          </a:p>
          <a:p>
            <a:pPr indent="0" lvl="0" marL="0" rtl="0">
              <a:spcBef>
                <a:spcPts val="1200"/>
              </a:spcBef>
              <a:spcAft>
                <a:spcPts val="0"/>
              </a:spcAft>
              <a:buNone/>
            </a:pPr>
            <a:r>
              <a:t/>
            </a:r>
            <a:endParaRPr sz="2400">
              <a:solidFill>
                <a:srgbClr val="000000"/>
              </a:solidFill>
            </a:endParaRPr>
          </a:p>
          <a:p>
            <a:pPr indent="-381000" lvl="0" marL="457200" rtl="0">
              <a:spcBef>
                <a:spcPts val="1200"/>
              </a:spcBef>
              <a:spcAft>
                <a:spcPts val="0"/>
              </a:spcAft>
              <a:buClr>
                <a:srgbClr val="000000"/>
              </a:buClr>
              <a:buSzPts val="2400"/>
              <a:buChar char="●"/>
            </a:pPr>
            <a:r>
              <a:rPr lang="en-US" sz="2400">
                <a:solidFill>
                  <a:srgbClr val="000000"/>
                </a:solidFill>
              </a:rPr>
              <a:t>Saves human and hardware resources</a:t>
            </a:r>
            <a:endParaRPr sz="2400">
              <a:solidFill>
                <a:srgbClr val="000000"/>
              </a:solidFill>
            </a:endParaRPr>
          </a:p>
          <a:p>
            <a:pPr indent="0" lvl="0" marL="0">
              <a:spcBef>
                <a:spcPts val="1200"/>
              </a:spcBef>
              <a:spcAft>
                <a:spcPts val="0"/>
              </a:spcAft>
              <a:buNone/>
            </a:pPr>
            <a:r>
              <a:t/>
            </a:r>
            <a:endParaRPr sz="2400">
              <a:solidFill>
                <a:srgbClr val="000000"/>
              </a:solidFill>
            </a:endParaRPr>
          </a:p>
        </p:txBody>
      </p:sp>
      <p:sp>
        <p:nvSpPr>
          <p:cNvPr id="661" name="Shape 661"/>
          <p:cNvSpPr txBox="1"/>
          <p:nvPr/>
        </p:nvSpPr>
        <p:spPr>
          <a:xfrm>
            <a:off x="2407500" y="6187925"/>
            <a:ext cx="9784500" cy="1141500"/>
          </a:xfrm>
          <a:prstGeom prst="rect">
            <a:avLst/>
          </a:prstGeom>
          <a:noFill/>
          <a:ln>
            <a:noFill/>
          </a:ln>
        </p:spPr>
        <p:txBody>
          <a:bodyPr anchorCtr="0" anchor="t" bIns="91425" lIns="91425" spcFirstLastPara="1" rIns="91425" wrap="square" tIns="91425">
            <a:noAutofit/>
          </a:bodyPr>
          <a:lstStyle/>
          <a:p>
            <a:pPr indent="457200" lvl="0" marL="3200400" rtl="0">
              <a:spcBef>
                <a:spcPts val="0"/>
              </a:spcBef>
              <a:spcAft>
                <a:spcPts val="0"/>
              </a:spcAft>
              <a:buClr>
                <a:schemeClr val="dk1"/>
              </a:buClr>
              <a:buSzPts val="1100"/>
              <a:buFont typeface="Arial"/>
              <a:buNone/>
            </a:pPr>
            <a:r>
              <a:rPr lang="en-US" sz="1200">
                <a:solidFill>
                  <a:srgbClr val="F3F3F3"/>
                </a:solidFill>
                <a:latin typeface="Calibri"/>
                <a:ea typeface="Calibri"/>
                <a:cs typeface="Calibri"/>
                <a:sym typeface="Calibri"/>
              </a:rPr>
              <a:t>                                         </a:t>
            </a:r>
            <a:endParaRPr sz="1200">
              <a:solidFill>
                <a:srgbClr val="F3F3F3"/>
              </a:solidFill>
              <a:latin typeface="Calibri"/>
              <a:ea typeface="Calibri"/>
              <a:cs typeface="Calibri"/>
              <a:sym typeface="Calibri"/>
            </a:endParaRPr>
          </a:p>
          <a:p>
            <a:pPr indent="457200" lvl="0" marL="3200400" rtl="0">
              <a:spcBef>
                <a:spcPts val="0"/>
              </a:spcBef>
              <a:spcAft>
                <a:spcPts val="0"/>
              </a:spcAft>
              <a:buClr>
                <a:schemeClr val="dk1"/>
              </a:buClr>
              <a:buSzPts val="1100"/>
              <a:buFont typeface="Arial"/>
              <a:buNone/>
            </a:pPr>
            <a:r>
              <a:rPr lang="en-US" sz="1200">
                <a:solidFill>
                  <a:srgbClr val="F3F3F3"/>
                </a:solidFill>
                <a:latin typeface="Calibri"/>
                <a:ea typeface="Calibri"/>
                <a:cs typeface="Calibri"/>
                <a:sym typeface="Calibri"/>
              </a:rPr>
              <a:t> </a:t>
            </a:r>
            <a:r>
              <a:rPr b="1" lang="en-US" sz="1200">
                <a:solidFill>
                  <a:srgbClr val="F3F3F3"/>
                </a:solidFill>
                <a:latin typeface="Calibri"/>
                <a:ea typeface="Calibri"/>
                <a:cs typeface="Calibri"/>
                <a:sym typeface="Calibri"/>
              </a:rPr>
              <a:t>References: </a:t>
            </a:r>
            <a:r>
              <a:rPr b="1" lang="en-US" sz="1200" u="sng">
                <a:solidFill>
                  <a:srgbClr val="F3F3F3"/>
                </a:solidFill>
                <a:latin typeface="Calibri"/>
                <a:ea typeface="Calibri"/>
                <a:cs typeface="Calibri"/>
                <a:sym typeface="Calibri"/>
                <a:hlinkClick r:id="rId3"/>
              </a:rPr>
              <a:t>https://docs.confluent.io/current/clients/producer.html</a:t>
            </a:r>
            <a:endParaRPr b="1" sz="1200">
              <a:solidFill>
                <a:srgbClr val="F3F3F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1097280" y="286603"/>
            <a:ext cx="10058400" cy="1450800"/>
          </a:xfrm>
          <a:prstGeom prst="rect">
            <a:avLst/>
          </a:prstGeom>
          <a:noFill/>
          <a:ln>
            <a:noFill/>
          </a:ln>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3F3F3F"/>
              </a:buClr>
              <a:buSzPts val="4800"/>
              <a:buFont typeface="Calibri"/>
              <a:buNone/>
            </a:pPr>
            <a:r>
              <a:rPr b="1" i="0" lang="en-US" sz="3600" u="none" cap="none" strike="noStrike">
                <a:solidFill>
                  <a:srgbClr val="3F3F3F"/>
                </a:solidFill>
                <a:latin typeface="Calibri"/>
                <a:ea typeface="Calibri"/>
                <a:cs typeface="Calibri"/>
                <a:sym typeface="Calibri"/>
              </a:rPr>
              <a:t>Mission Statement</a:t>
            </a:r>
            <a:endParaRPr b="0" i="0" sz="4800" u="none" cap="none" strike="noStrike">
              <a:solidFill>
                <a:srgbClr val="3F3F3F"/>
              </a:solidFill>
              <a:latin typeface="Calibri"/>
              <a:ea typeface="Calibri"/>
              <a:cs typeface="Calibri"/>
              <a:sym typeface="Calibri"/>
            </a:endParaRPr>
          </a:p>
        </p:txBody>
      </p:sp>
      <p:sp>
        <p:nvSpPr>
          <p:cNvPr id="149" name="Shape 149"/>
          <p:cNvSpPr txBox="1"/>
          <p:nvPr>
            <p:ph idx="1" type="body"/>
          </p:nvPr>
        </p:nvSpPr>
        <p:spPr>
          <a:xfrm>
            <a:off x="1097280" y="1845734"/>
            <a:ext cx="10058400" cy="402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2000"/>
              <a:buFont typeface="Calibri"/>
              <a:buNone/>
            </a:pPr>
            <a:r>
              <a:t/>
            </a:r>
            <a:endParaRPr b="1" i="0" sz="1800" u="none" cap="none" strike="noStrike">
              <a:solidFill>
                <a:srgbClr val="FF0000"/>
              </a:solidFill>
              <a:latin typeface="Arial"/>
              <a:ea typeface="Arial"/>
              <a:cs typeface="Arial"/>
              <a:sym typeface="Arial"/>
            </a:endParaRPr>
          </a:p>
          <a:p>
            <a:pPr indent="0" lvl="0" marL="0" marR="0" rtl="0" algn="ctr">
              <a:lnSpc>
                <a:spcPct val="115000"/>
              </a:lnSpc>
              <a:spcBef>
                <a:spcPts val="1200"/>
              </a:spcBef>
              <a:spcAft>
                <a:spcPts val="0"/>
              </a:spcAft>
              <a:buClr>
                <a:schemeClr val="dk1"/>
              </a:buClr>
              <a:buSzPts val="1100"/>
              <a:buFont typeface="Arial"/>
              <a:buNone/>
            </a:pPr>
            <a:r>
              <a:rPr b="1" i="0" lang="en-US" sz="4800" u="none" cap="none" strike="noStrike">
                <a:solidFill>
                  <a:schemeClr val="accent2"/>
                </a:solidFill>
                <a:latin typeface="Arial"/>
                <a:ea typeface="Arial"/>
                <a:cs typeface="Arial"/>
                <a:sym typeface="Arial"/>
              </a:rPr>
              <a:t>“</a:t>
            </a:r>
            <a:r>
              <a:rPr b="1" i="0" lang="en-US" sz="3000" u="none" cap="none" strike="noStrike">
                <a:solidFill>
                  <a:schemeClr val="accent2"/>
                </a:solidFill>
                <a:latin typeface="Arial"/>
                <a:ea typeface="Arial"/>
                <a:cs typeface="Arial"/>
                <a:sym typeface="Arial"/>
              </a:rPr>
              <a:t>Exceeding customers expectations!!</a:t>
            </a:r>
            <a:r>
              <a:rPr b="1" i="0" lang="en-US" sz="4800" u="none" cap="none" strike="noStrike">
                <a:solidFill>
                  <a:schemeClr val="accent2"/>
                </a:solidFill>
                <a:latin typeface="Arial"/>
                <a:ea typeface="Arial"/>
                <a:cs typeface="Arial"/>
                <a:sym typeface="Arial"/>
              </a:rPr>
              <a:t>”</a:t>
            </a:r>
            <a:endParaRPr b="1" i="0" sz="4800" u="none" cap="none" strike="noStrike">
              <a:solidFill>
                <a:schemeClr val="accent2"/>
              </a:solidFill>
              <a:latin typeface="Arial"/>
              <a:ea typeface="Arial"/>
              <a:cs typeface="Arial"/>
              <a:sym typeface="Arial"/>
            </a:endParaRPr>
          </a:p>
          <a:p>
            <a:pPr indent="0" lvl="0" marL="0" marR="0" rtl="0" algn="l">
              <a:lnSpc>
                <a:spcPct val="115000"/>
              </a:lnSpc>
              <a:spcBef>
                <a:spcPts val="1200"/>
              </a:spcBef>
              <a:spcAft>
                <a:spcPts val="1200"/>
              </a:spcAft>
              <a:buClr>
                <a:schemeClr val="dk1"/>
              </a:buClr>
              <a:buSzPts val="1100"/>
              <a:buFont typeface="Arial"/>
              <a:buNone/>
            </a:pPr>
            <a:r>
              <a:t/>
            </a:r>
            <a:endParaRPr b="1" i="0" sz="4800" u="none" cap="none" strike="noStrike">
              <a:solidFill>
                <a:srgbClr val="4A86E8"/>
              </a:solidFill>
              <a:latin typeface="Arial"/>
              <a:ea typeface="Arial"/>
              <a:cs typeface="Arial"/>
              <a:sym typeface="Arial"/>
            </a:endParaRPr>
          </a:p>
        </p:txBody>
      </p:sp>
      <p:sp>
        <p:nvSpPr>
          <p:cNvPr id="150" name="Shape 150"/>
          <p:cNvSpPr txBox="1"/>
          <p:nvPr/>
        </p:nvSpPr>
        <p:spPr>
          <a:xfrm>
            <a:off x="6649950" y="3161550"/>
            <a:ext cx="3421800" cy="72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50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Shape 151"/>
          <p:cNvSpPr txBox="1"/>
          <p:nvPr/>
        </p:nvSpPr>
        <p:spPr>
          <a:xfrm>
            <a:off x="2743200" y="3280525"/>
            <a:ext cx="8964900" cy="2738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333333"/>
              </a:buClr>
              <a:buSzPts val="1050"/>
              <a:buFont typeface="Arial"/>
              <a:buNone/>
            </a:pPr>
            <a:r>
              <a:rPr b="0" i="0" lang="en-US" sz="1200" u="none" cap="none" strike="noStrike">
                <a:solidFill>
                  <a:srgbClr val="333333"/>
                </a:solidFill>
                <a:highlight>
                  <a:srgbClr val="CFE2F3"/>
                </a:highlight>
                <a:latin typeface="Arial"/>
                <a:ea typeface="Arial"/>
                <a:cs typeface="Arial"/>
                <a:sym typeface="Arial"/>
              </a:rPr>
              <a:t> </a:t>
            </a:r>
            <a:endParaRPr b="1" i="0" sz="1200" u="none" cap="none" strike="noStrike">
              <a:solidFill>
                <a:srgbClr val="333333"/>
              </a:solidFill>
              <a:highlight>
                <a:srgbClr val="CFE2F3"/>
              </a:highlight>
              <a:latin typeface="Arial"/>
              <a:ea typeface="Arial"/>
              <a:cs typeface="Arial"/>
              <a:sym typeface="Arial"/>
            </a:endParaRPr>
          </a:p>
          <a:p>
            <a:pPr indent="0" lvl="0" marL="0" marR="0" rtl="0" algn="just">
              <a:lnSpc>
                <a:spcPct val="115000"/>
              </a:lnSpc>
              <a:spcBef>
                <a:spcPts val="1400"/>
              </a:spcBef>
              <a:spcAft>
                <a:spcPts val="0"/>
              </a:spcAft>
              <a:buClr>
                <a:schemeClr val="dk1"/>
              </a:buClr>
              <a:buSzPts val="1100"/>
              <a:buFont typeface="Arial"/>
              <a:buNone/>
            </a:pPr>
            <a:r>
              <a:rPr b="1" i="0" lang="en-US" sz="2000" u="none" cap="none" strike="noStrike">
                <a:latin typeface="Calibri"/>
                <a:ea typeface="Calibri"/>
                <a:cs typeface="Calibri"/>
                <a:sym typeface="Calibri"/>
              </a:rPr>
              <a:t>Mission:</a:t>
            </a:r>
            <a:endParaRPr b="1" i="0" sz="2000" u="none" cap="none" strike="noStrike">
              <a:latin typeface="Calibri"/>
              <a:ea typeface="Calibri"/>
              <a:cs typeface="Calibri"/>
              <a:sym typeface="Calibri"/>
            </a:endParaRPr>
          </a:p>
          <a:p>
            <a:pPr indent="0" lvl="0" marL="0" marR="0" rtl="0" algn="just">
              <a:lnSpc>
                <a:spcPct val="135000"/>
              </a:lnSpc>
              <a:spcBef>
                <a:spcPts val="800"/>
              </a:spcBef>
              <a:spcAft>
                <a:spcPts val="0"/>
              </a:spcAft>
              <a:buClr>
                <a:schemeClr val="dk1"/>
              </a:buClr>
              <a:buSzPts val="1100"/>
              <a:buFont typeface="Arial"/>
              <a:buNone/>
            </a:pPr>
            <a:r>
              <a:rPr i="0" lang="en-US" sz="2000" u="none" cap="none" strike="noStrike">
                <a:latin typeface="Calibri"/>
                <a:ea typeface="Calibri"/>
                <a:cs typeface="Calibri"/>
                <a:sym typeface="Calibri"/>
              </a:rPr>
              <a:t>A global recognition along with an efficient working family requires us to have a strong mission. Our mission consists of elements that abide by the moral theory of business development. Thus, </a:t>
            </a:r>
            <a:r>
              <a:rPr b="1" i="0" lang="en-US" sz="2000" u="none" cap="none" strike="noStrike">
                <a:latin typeface="Calibri"/>
                <a:ea typeface="Calibri"/>
                <a:cs typeface="Calibri"/>
                <a:sym typeface="Calibri"/>
              </a:rPr>
              <a:t>our mission is to achieve our vision through fairness, business ethics, global reach, technological expertise, building long term relationships with all our associates, customers, partners and employees.</a:t>
            </a:r>
            <a:endParaRPr b="1" i="0" sz="2000" u="none" cap="none" strike="noStrike">
              <a:highlight>
                <a:srgbClr val="CFE2F3"/>
              </a:highlight>
              <a:latin typeface="Calibri"/>
              <a:ea typeface="Calibri"/>
              <a:cs typeface="Calibri"/>
              <a:sym typeface="Calibri"/>
            </a:endParaRPr>
          </a:p>
        </p:txBody>
      </p:sp>
      <p:sp>
        <p:nvSpPr>
          <p:cNvPr id="152" name="Shape 152"/>
          <p:cNvSpPr txBox="1"/>
          <p:nvPr/>
        </p:nvSpPr>
        <p:spPr>
          <a:xfrm>
            <a:off x="1496800" y="4875700"/>
            <a:ext cx="29937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Shape 153"/>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Shape 667"/>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SDLC Model - Extreme Programming</a:t>
            </a:r>
            <a:endParaRPr sz="3600"/>
          </a:p>
        </p:txBody>
      </p:sp>
      <p:sp>
        <p:nvSpPr>
          <p:cNvPr id="668" name="Shape 668"/>
          <p:cNvSpPr txBox="1"/>
          <p:nvPr>
            <p:ph idx="1" type="body"/>
          </p:nvPr>
        </p:nvSpPr>
        <p:spPr>
          <a:xfrm>
            <a:off x="559375" y="1845724"/>
            <a:ext cx="10058400" cy="45738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rgbClr val="000000"/>
              </a:buClr>
              <a:buSzPts val="2000"/>
              <a:buChar char="●"/>
            </a:pPr>
            <a:r>
              <a:rPr lang="en-US">
                <a:solidFill>
                  <a:srgbClr val="000000"/>
                </a:solidFill>
              </a:rPr>
              <a:t>Most widely used approach to agile software development</a:t>
            </a:r>
            <a:endParaRPr>
              <a:solidFill>
                <a:srgbClr val="000000"/>
              </a:solidFill>
            </a:endParaRPr>
          </a:p>
          <a:p>
            <a:pPr indent="-355600" lvl="0" marL="457200" marR="0" rtl="0" algn="l">
              <a:lnSpc>
                <a:spcPct val="115000"/>
              </a:lnSpc>
              <a:spcBef>
                <a:spcPts val="1200"/>
              </a:spcBef>
              <a:spcAft>
                <a:spcPts val="0"/>
              </a:spcAft>
              <a:buClr>
                <a:srgbClr val="000000"/>
              </a:buClr>
              <a:buSzPts val="2000"/>
              <a:buChar char="●"/>
            </a:pPr>
            <a:r>
              <a:rPr lang="en-US">
                <a:solidFill>
                  <a:srgbClr val="000000"/>
                </a:solidFill>
              </a:rPr>
              <a:t>Best Practices</a:t>
            </a:r>
            <a:endParaRPr>
              <a:solidFill>
                <a:srgbClr val="000000"/>
              </a:solidFill>
            </a:endParaRPr>
          </a:p>
          <a:p>
            <a:pPr indent="-355600" lvl="1" marL="914400" marR="0" rtl="0" algn="l">
              <a:lnSpc>
                <a:spcPct val="115000"/>
              </a:lnSpc>
              <a:spcBef>
                <a:spcPts val="1200"/>
              </a:spcBef>
              <a:spcAft>
                <a:spcPts val="0"/>
              </a:spcAft>
              <a:buClr>
                <a:srgbClr val="000000"/>
              </a:buClr>
              <a:buSzPts val="2000"/>
              <a:buChar char="◦"/>
            </a:pPr>
            <a:r>
              <a:rPr lang="en-US" sz="2000">
                <a:solidFill>
                  <a:srgbClr val="000000"/>
                </a:solidFill>
              </a:rPr>
              <a:t>Early Release Planning</a:t>
            </a:r>
            <a:endParaRPr sz="2000">
              <a:solidFill>
                <a:srgbClr val="000000"/>
              </a:solidFill>
            </a:endParaRPr>
          </a:p>
          <a:p>
            <a:pPr indent="-355600" lvl="1" marL="914400" marR="0" rtl="0" algn="l">
              <a:lnSpc>
                <a:spcPct val="115000"/>
              </a:lnSpc>
              <a:spcBef>
                <a:spcPts val="1200"/>
              </a:spcBef>
              <a:spcAft>
                <a:spcPts val="0"/>
              </a:spcAft>
              <a:buClr>
                <a:srgbClr val="000000"/>
              </a:buClr>
              <a:buSzPts val="2000"/>
              <a:buChar char="◦"/>
            </a:pPr>
            <a:r>
              <a:rPr lang="en-US" sz="2000">
                <a:solidFill>
                  <a:srgbClr val="000000"/>
                </a:solidFill>
              </a:rPr>
              <a:t>Frequent Statusing</a:t>
            </a:r>
            <a:endParaRPr sz="2000">
              <a:solidFill>
                <a:srgbClr val="000000"/>
              </a:solidFill>
            </a:endParaRPr>
          </a:p>
          <a:p>
            <a:pPr indent="-355600" lvl="1" marL="914400" marR="0" rtl="0" algn="l">
              <a:lnSpc>
                <a:spcPct val="115000"/>
              </a:lnSpc>
              <a:spcBef>
                <a:spcPts val="1200"/>
              </a:spcBef>
              <a:spcAft>
                <a:spcPts val="0"/>
              </a:spcAft>
              <a:buClr>
                <a:srgbClr val="000000"/>
              </a:buClr>
              <a:buSzPts val="2000"/>
              <a:buChar char="◦"/>
            </a:pPr>
            <a:r>
              <a:rPr lang="en-US" sz="2000">
                <a:solidFill>
                  <a:srgbClr val="000000"/>
                </a:solidFill>
              </a:rPr>
              <a:t>Coding Standards</a:t>
            </a:r>
            <a:endParaRPr sz="2000">
              <a:solidFill>
                <a:srgbClr val="000000"/>
              </a:solidFill>
            </a:endParaRPr>
          </a:p>
          <a:p>
            <a:pPr indent="-355600" lvl="1" marL="914400" marR="0" rtl="0" algn="l">
              <a:lnSpc>
                <a:spcPct val="115000"/>
              </a:lnSpc>
              <a:spcBef>
                <a:spcPts val="1200"/>
              </a:spcBef>
              <a:spcAft>
                <a:spcPts val="0"/>
              </a:spcAft>
              <a:buClr>
                <a:srgbClr val="000000"/>
              </a:buClr>
              <a:buSzPts val="2000"/>
              <a:buChar char="◦"/>
            </a:pPr>
            <a:r>
              <a:rPr lang="en-US" sz="2000">
                <a:solidFill>
                  <a:srgbClr val="000000"/>
                </a:solidFill>
              </a:rPr>
              <a:t>Simple Design</a:t>
            </a:r>
            <a:endParaRPr sz="2000">
              <a:solidFill>
                <a:srgbClr val="000000"/>
              </a:solidFill>
            </a:endParaRPr>
          </a:p>
          <a:p>
            <a:pPr indent="-355600" lvl="1" marL="914400" marR="0" rtl="0" algn="l">
              <a:lnSpc>
                <a:spcPct val="115000"/>
              </a:lnSpc>
              <a:spcBef>
                <a:spcPts val="1200"/>
              </a:spcBef>
              <a:spcAft>
                <a:spcPts val="0"/>
              </a:spcAft>
              <a:buClr>
                <a:srgbClr val="000000"/>
              </a:buClr>
              <a:buSzPts val="2000"/>
              <a:buChar char="◦"/>
            </a:pPr>
            <a:r>
              <a:rPr lang="en-US" sz="2000">
                <a:solidFill>
                  <a:srgbClr val="000000"/>
                </a:solidFill>
              </a:rPr>
              <a:t>Planned frequent integrations</a:t>
            </a:r>
            <a:endParaRPr sz="2000">
              <a:solidFill>
                <a:srgbClr val="000000"/>
              </a:solidFill>
            </a:endParaRPr>
          </a:p>
          <a:p>
            <a:pPr indent="-355600" lvl="1" marL="914400" marR="0" rtl="0" algn="l">
              <a:lnSpc>
                <a:spcPct val="115000"/>
              </a:lnSpc>
              <a:spcBef>
                <a:spcPts val="1200"/>
              </a:spcBef>
              <a:spcAft>
                <a:spcPts val="0"/>
              </a:spcAft>
              <a:buClr>
                <a:srgbClr val="000000"/>
              </a:buClr>
              <a:buSzPts val="2000"/>
              <a:buChar char="◦"/>
            </a:pPr>
            <a:r>
              <a:rPr lang="en-US" sz="2000">
                <a:solidFill>
                  <a:srgbClr val="000000"/>
                </a:solidFill>
              </a:rPr>
              <a:t>Test before Code</a:t>
            </a:r>
            <a:endParaRPr sz="2000">
              <a:solidFill>
                <a:srgbClr val="000000"/>
              </a:solidFill>
            </a:endParaRPr>
          </a:p>
          <a:p>
            <a:pPr indent="-355600" lvl="1" marL="914400" marR="0" rtl="0" algn="l">
              <a:lnSpc>
                <a:spcPct val="115000"/>
              </a:lnSpc>
              <a:spcBef>
                <a:spcPts val="1200"/>
              </a:spcBef>
              <a:spcAft>
                <a:spcPts val="0"/>
              </a:spcAft>
              <a:buClr>
                <a:srgbClr val="000000"/>
              </a:buClr>
              <a:buSzPts val="2000"/>
              <a:buChar char="◦"/>
            </a:pPr>
            <a:r>
              <a:rPr lang="en-US" sz="2000">
                <a:solidFill>
                  <a:srgbClr val="000000"/>
                </a:solidFill>
              </a:rPr>
              <a:t>Pair Programming</a:t>
            </a:r>
            <a:endParaRPr sz="2000">
              <a:solidFill>
                <a:srgbClr val="000000"/>
              </a:solidFill>
            </a:endParaRPr>
          </a:p>
          <a:p>
            <a:pPr indent="0" lvl="0" marL="0" marR="0" rtl="0" algn="l">
              <a:lnSpc>
                <a:spcPct val="90000"/>
              </a:lnSpc>
              <a:spcBef>
                <a:spcPts val="1200"/>
              </a:spcBef>
              <a:spcAft>
                <a:spcPts val="0"/>
              </a:spcAft>
              <a:buNone/>
            </a:pPr>
            <a:r>
              <a:t/>
            </a:r>
            <a:endParaRPr>
              <a:solidFill>
                <a:srgbClr val="000000"/>
              </a:solidFill>
            </a:endParaRPr>
          </a:p>
        </p:txBody>
      </p:sp>
      <p:pic>
        <p:nvPicPr>
          <p:cNvPr id="669" name="Shape 669"/>
          <p:cNvPicPr preferRelativeResize="0"/>
          <p:nvPr/>
        </p:nvPicPr>
        <p:blipFill>
          <a:blip r:embed="rId3">
            <a:alphaModFix/>
          </a:blip>
          <a:stretch>
            <a:fillRect/>
          </a:stretch>
        </p:blipFill>
        <p:spPr>
          <a:xfrm>
            <a:off x="7343075" y="1901350"/>
            <a:ext cx="4753901" cy="3912049"/>
          </a:xfrm>
          <a:prstGeom prst="rect">
            <a:avLst/>
          </a:prstGeom>
          <a:noFill/>
          <a:ln>
            <a:noFill/>
          </a:ln>
        </p:spPr>
      </p:pic>
      <p:pic>
        <p:nvPicPr>
          <p:cNvPr id="670" name="Shape 670"/>
          <p:cNvPicPr preferRelativeResize="0"/>
          <p:nvPr/>
        </p:nvPicPr>
        <p:blipFill>
          <a:blip r:embed="rId4">
            <a:alphaModFix/>
          </a:blip>
          <a:stretch>
            <a:fillRect/>
          </a:stretch>
        </p:blipFill>
        <p:spPr>
          <a:xfrm>
            <a:off x="10591086" y="125250"/>
            <a:ext cx="1441015" cy="1450750"/>
          </a:xfrm>
          <a:prstGeom prst="rect">
            <a:avLst/>
          </a:prstGeom>
          <a:noFill/>
          <a:ln>
            <a:noFill/>
          </a:ln>
        </p:spPr>
      </p:pic>
      <p:sp>
        <p:nvSpPr>
          <p:cNvPr id="671" name="Shape 671"/>
          <p:cNvSpPr txBox="1"/>
          <p:nvPr/>
        </p:nvSpPr>
        <p:spPr>
          <a:xfrm>
            <a:off x="296950" y="6284750"/>
            <a:ext cx="11799900" cy="46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200">
                <a:solidFill>
                  <a:srgbClr val="FFFFFF"/>
                </a:solidFill>
                <a:latin typeface="Calibri"/>
                <a:ea typeface="Calibri"/>
                <a:cs typeface="Calibri"/>
                <a:sym typeface="Calibri"/>
              </a:rPr>
              <a:t>Reference: Software Engineering, A Practitioner’s Approach, Eighth Edition. Roger S. Pressman, Bruce R. Maxim. McGraw-Hill. ISBN 0-07-802212-6. 5.4 EXTREME PROGRAMMING [9]</a:t>
            </a:r>
            <a:endParaRPr b="1" sz="1200">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Why Extreme Programming?</a:t>
            </a:r>
            <a:endParaRPr sz="3600"/>
          </a:p>
        </p:txBody>
      </p:sp>
      <p:sp>
        <p:nvSpPr>
          <p:cNvPr id="678" name="Shape 678"/>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355600" lvl="0" marL="457200">
              <a:spcBef>
                <a:spcPts val="1200"/>
              </a:spcBef>
              <a:spcAft>
                <a:spcPts val="0"/>
              </a:spcAft>
              <a:buClr>
                <a:srgbClr val="000000"/>
              </a:buClr>
              <a:buSzPts val="2000"/>
              <a:buChar char="●"/>
            </a:pPr>
            <a:r>
              <a:rPr b="1" lang="en-US">
                <a:solidFill>
                  <a:srgbClr val="000000"/>
                </a:solidFill>
              </a:rPr>
              <a:t>Test before coding </a:t>
            </a:r>
            <a:endParaRPr b="1">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Our Business has been established </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We are adopting OSS to streamline existing business</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We know the test cases in advance</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Heavy internal customer interaction - Data Analyst, Business Analyst, Data Engineers</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Expectation from the software is clear and they want to play a role in shaping its development</a:t>
            </a:r>
            <a:endParaRPr>
              <a:solidFill>
                <a:srgbClr val="000000"/>
              </a:solidFill>
            </a:endParaRPr>
          </a:p>
          <a:p>
            <a:pPr indent="-355600" lvl="0" marL="457200">
              <a:spcBef>
                <a:spcPts val="0"/>
              </a:spcBef>
              <a:spcAft>
                <a:spcPts val="0"/>
              </a:spcAft>
              <a:buClr>
                <a:srgbClr val="000000"/>
              </a:buClr>
              <a:buSzPts val="2000"/>
              <a:buChar char="●"/>
            </a:pPr>
            <a:r>
              <a:rPr lang="en-US">
                <a:solidFill>
                  <a:srgbClr val="000000"/>
                </a:solidFill>
              </a:rPr>
              <a:t> </a:t>
            </a:r>
            <a:r>
              <a:rPr b="1" lang="en-US">
                <a:solidFill>
                  <a:srgbClr val="000000"/>
                </a:solidFill>
              </a:rPr>
              <a:t>Pair programming</a:t>
            </a:r>
            <a:endParaRPr>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Buddy will help in knowledge sharing </a:t>
            </a:r>
            <a:r>
              <a:rPr baseline="30000" lang="en-US" sz="2000">
                <a:solidFill>
                  <a:srgbClr val="000000"/>
                </a:solidFill>
              </a:rPr>
              <a:t>[9]</a:t>
            </a:r>
            <a:endParaRPr baseline="30000"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Avoid tunnel vision in coding </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Efficient collaboration - Skills will be combined</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Focus on bigger picture with continuous code review </a:t>
            </a:r>
            <a:endParaRPr sz="2000">
              <a:solidFill>
                <a:srgbClr val="000000"/>
              </a:solidFill>
            </a:endParaRPr>
          </a:p>
          <a:p>
            <a:pPr indent="0" lvl="0" marL="457200" rtl="0">
              <a:spcBef>
                <a:spcPts val="1200"/>
              </a:spcBef>
              <a:spcAft>
                <a:spcPts val="0"/>
              </a:spcAft>
              <a:buNone/>
            </a:pPr>
            <a:r>
              <a:t/>
            </a:r>
            <a:endParaRPr>
              <a:solidFill>
                <a:srgbClr val="000000"/>
              </a:solidFill>
            </a:endParaRPr>
          </a:p>
          <a:p>
            <a:pPr indent="0" lvl="0" marL="0" rtl="0">
              <a:spcBef>
                <a:spcPts val="1200"/>
              </a:spcBef>
              <a:spcAft>
                <a:spcPts val="0"/>
              </a:spcAft>
              <a:buNone/>
            </a:pPr>
            <a:r>
              <a:t/>
            </a:r>
            <a:endParaRPr>
              <a:solidFill>
                <a:srgbClr val="000000"/>
              </a:solidFill>
            </a:endParaRPr>
          </a:p>
          <a:p>
            <a:pPr indent="0" lvl="0" marL="0" rtl="0">
              <a:spcBef>
                <a:spcPts val="1200"/>
              </a:spcBef>
              <a:spcAft>
                <a:spcPts val="0"/>
              </a:spcAft>
              <a:buClr>
                <a:srgbClr val="000000"/>
              </a:buClr>
              <a:buSzPts val="1100"/>
              <a:buFont typeface="Arial"/>
              <a:buNone/>
            </a:pPr>
            <a:r>
              <a:t/>
            </a:r>
            <a:endParaRPr>
              <a:solidFill>
                <a:srgbClr val="000000"/>
              </a:solidFill>
            </a:endParaRPr>
          </a:p>
        </p:txBody>
      </p:sp>
      <p:pic>
        <p:nvPicPr>
          <p:cNvPr id="679" name="Shape 679"/>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680" name="Shape 680"/>
          <p:cNvSpPr txBox="1"/>
          <p:nvPr/>
        </p:nvSpPr>
        <p:spPr>
          <a:xfrm>
            <a:off x="254525" y="6369900"/>
            <a:ext cx="11255700" cy="40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200">
                <a:solidFill>
                  <a:schemeClr val="lt1"/>
                </a:solidFill>
                <a:latin typeface="Calibri"/>
                <a:ea typeface="Calibri"/>
                <a:cs typeface="Calibri"/>
                <a:sym typeface="Calibri"/>
              </a:rPr>
              <a:t>Reference: Software Engineering, A Practitioner’s Approach, Eighth Edition. Roger S. Pressman, Bruce R. Maxim McGraw-Hill. ISBN 0-07-802212-6. 5.4 EXTREME PROGRAMMING [9]</a:t>
            </a:r>
            <a:endParaRPr b="1" sz="12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Shape 686"/>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Extreme Programming Process</a:t>
            </a:r>
            <a:endParaRPr b="1" sz="3600"/>
          </a:p>
        </p:txBody>
      </p:sp>
      <p:sp>
        <p:nvSpPr>
          <p:cNvPr id="687" name="Shape 687"/>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355600" lvl="0" marL="457200">
              <a:spcBef>
                <a:spcPts val="1200"/>
              </a:spcBef>
              <a:spcAft>
                <a:spcPts val="0"/>
              </a:spcAft>
              <a:buClr>
                <a:srgbClr val="000000"/>
              </a:buClr>
              <a:buSzPts val="2000"/>
              <a:buChar char="●"/>
            </a:pPr>
            <a:r>
              <a:rPr lang="en-US">
                <a:solidFill>
                  <a:srgbClr val="000000"/>
                </a:solidFill>
              </a:rPr>
              <a:t>Planning</a:t>
            </a:r>
            <a:endParaRPr>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This will begin with listening</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Customers like Data Engineer, Data Analyst, Business Analyst will let the team know about their user stories and it will be placed on index card</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They will assign a priority value to each of the user stories</a:t>
            </a:r>
            <a:endParaRPr sz="2000">
              <a:solidFill>
                <a:srgbClr val="000000"/>
              </a:solidFill>
            </a:endParaRPr>
          </a:p>
          <a:p>
            <a:pPr indent="-355600" lvl="1" marL="914400">
              <a:spcBef>
                <a:spcPts val="0"/>
              </a:spcBef>
              <a:spcAft>
                <a:spcPts val="0"/>
              </a:spcAft>
              <a:buClr>
                <a:srgbClr val="000000"/>
              </a:buClr>
              <a:buSzPts val="2000"/>
              <a:buChar char="○"/>
            </a:pPr>
            <a:r>
              <a:rPr lang="en-US" sz="2000">
                <a:solidFill>
                  <a:srgbClr val="000000"/>
                </a:solidFill>
              </a:rPr>
              <a:t>They will decide on which stories will go into the next release</a:t>
            </a:r>
            <a:endParaRPr sz="2000">
              <a:solidFill>
                <a:srgbClr val="000000"/>
              </a:solidFill>
            </a:endParaRPr>
          </a:p>
          <a:p>
            <a:pPr indent="-355600" lvl="0" marL="457200">
              <a:spcBef>
                <a:spcPts val="0"/>
              </a:spcBef>
              <a:spcAft>
                <a:spcPts val="0"/>
              </a:spcAft>
              <a:buClr>
                <a:srgbClr val="000000"/>
              </a:buClr>
              <a:buSzPts val="2000"/>
              <a:buChar char="●"/>
            </a:pPr>
            <a:r>
              <a:rPr lang="en-US">
                <a:solidFill>
                  <a:srgbClr val="000000"/>
                </a:solidFill>
              </a:rPr>
              <a:t>Design</a:t>
            </a:r>
            <a:endParaRPr>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We will be following the keep it simple design process</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This will be an implementation guidance for user stories using CRC cards </a:t>
            </a:r>
            <a:r>
              <a:rPr baseline="30000" lang="en-US" sz="2000">
                <a:solidFill>
                  <a:srgbClr val="000000"/>
                </a:solidFill>
              </a:rPr>
              <a:t>[11]</a:t>
            </a:r>
            <a:endParaRPr baseline="30000"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Create prototype for difficult design issues</a:t>
            </a:r>
            <a:endParaRPr sz="2000">
              <a:solidFill>
                <a:srgbClr val="000000"/>
              </a:solidFill>
            </a:endParaRPr>
          </a:p>
          <a:p>
            <a:pPr indent="-355600" lvl="1" marL="914400">
              <a:spcBef>
                <a:spcPts val="0"/>
              </a:spcBef>
              <a:spcAft>
                <a:spcPts val="0"/>
              </a:spcAft>
              <a:buClr>
                <a:srgbClr val="000000"/>
              </a:buClr>
              <a:buSzPts val="2000"/>
              <a:buChar char="○"/>
            </a:pPr>
            <a:r>
              <a:rPr lang="en-US" sz="2000">
                <a:solidFill>
                  <a:srgbClr val="000000"/>
                </a:solidFill>
              </a:rPr>
              <a:t>Design will be continued into the coding process also</a:t>
            </a:r>
            <a:endParaRPr sz="2000">
              <a:solidFill>
                <a:srgbClr val="000000"/>
              </a:solidFill>
            </a:endParaRPr>
          </a:p>
          <a:p>
            <a:pPr indent="0" lvl="0" marL="0">
              <a:spcBef>
                <a:spcPts val="1200"/>
              </a:spcBef>
              <a:spcAft>
                <a:spcPts val="0"/>
              </a:spcAft>
              <a:buNone/>
            </a:pPr>
            <a:r>
              <a:t/>
            </a:r>
            <a:endParaRPr>
              <a:solidFill>
                <a:srgbClr val="000000"/>
              </a:solidFill>
            </a:endParaRPr>
          </a:p>
        </p:txBody>
      </p:sp>
      <p:pic>
        <p:nvPicPr>
          <p:cNvPr id="688" name="Shape 688"/>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689" name="Shape 689"/>
          <p:cNvSpPr txBox="1"/>
          <p:nvPr/>
        </p:nvSpPr>
        <p:spPr>
          <a:xfrm>
            <a:off x="92675" y="6345425"/>
            <a:ext cx="12099300" cy="34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1200">
                <a:solidFill>
                  <a:srgbClr val="F3F3F3"/>
                </a:solidFill>
                <a:latin typeface="Calibri"/>
                <a:ea typeface="Calibri"/>
                <a:cs typeface="Calibri"/>
                <a:sym typeface="Calibri"/>
              </a:rPr>
              <a:t>Reference: </a:t>
            </a:r>
            <a:r>
              <a:rPr b="1" lang="en-US" sz="1200" u="sng">
                <a:solidFill>
                  <a:srgbClr val="F3F3F3"/>
                </a:solidFill>
                <a:latin typeface="Calibri"/>
                <a:ea typeface="Calibri"/>
                <a:cs typeface="Calibri"/>
                <a:sym typeface="Calibri"/>
                <a:hlinkClick r:id="rId4"/>
              </a:rPr>
              <a:t>https://en.wikipedia.org/wiki/Extreme_programming_practices#Planning_game</a:t>
            </a:r>
            <a:r>
              <a:rPr b="1" lang="en-US" sz="1200">
                <a:solidFill>
                  <a:srgbClr val="F3F3F3"/>
                </a:solidFill>
                <a:latin typeface="Calibri"/>
                <a:ea typeface="Calibri"/>
                <a:cs typeface="Calibri"/>
                <a:sym typeface="Calibri"/>
              </a:rPr>
              <a:t>[11] Pic Reference: Software Engineering, A Practitioner’s Approach, Eighth Edition. Roger S. Pressman, Bruce R. Maxim. McGraw-Hill. ISBN 0-07-802212-6. 5.4 EXTREME PROGRAMMING[9]</a:t>
            </a:r>
            <a:endParaRPr b="1" sz="1200">
              <a:solidFill>
                <a:srgbClr val="F3F3F3"/>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t/>
            </a:r>
            <a:endParaRPr b="1" sz="1200">
              <a:solidFill>
                <a:srgbClr val="FFFFFF"/>
              </a:solidFill>
              <a:highlight>
                <a:srgbClr val="F3F3F3"/>
              </a:highlight>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rgbClr val="000000"/>
              </a:buClr>
              <a:buSzPts val="1100"/>
              <a:buFont typeface="Arial"/>
              <a:buNone/>
            </a:pPr>
            <a:r>
              <a:rPr b="1" lang="en-US" sz="3600"/>
              <a:t>Extreme Programming Process</a:t>
            </a:r>
            <a:endParaRPr b="1" sz="3600"/>
          </a:p>
        </p:txBody>
      </p:sp>
      <p:sp>
        <p:nvSpPr>
          <p:cNvPr id="696" name="Shape 696"/>
          <p:cNvSpPr txBox="1"/>
          <p:nvPr>
            <p:ph idx="1" type="body"/>
          </p:nvPr>
        </p:nvSpPr>
        <p:spPr>
          <a:xfrm>
            <a:off x="1097275" y="1845725"/>
            <a:ext cx="10610700" cy="44964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Clr>
                <a:srgbClr val="000000"/>
              </a:buClr>
              <a:buSzPts val="2000"/>
              <a:buChar char="●"/>
            </a:pPr>
            <a:r>
              <a:rPr lang="en-US">
                <a:solidFill>
                  <a:srgbClr val="000000"/>
                </a:solidFill>
              </a:rPr>
              <a:t>Coding</a:t>
            </a:r>
            <a:endParaRPr>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Once the stories and design are in place, teams work on test cases</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Because the exact usage of system is known, the test cases will ensure maximum unit test coverage</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Because of pair programming, code will be reviewed as its created ensuring quality assurance</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One will work on coding and other will focus on Coding Standards</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Continuous integration with code developed by other programmers catching integration issues early on</a:t>
            </a:r>
            <a:r>
              <a:rPr baseline="30000" lang="en-US" sz="2000">
                <a:solidFill>
                  <a:srgbClr val="000000"/>
                </a:solidFill>
              </a:rPr>
              <a:t>[9]</a:t>
            </a:r>
            <a:endParaRPr baseline="30000" sz="2000">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Test</a:t>
            </a:r>
            <a:endParaRPr>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Automating the unit testing in order to repeat testing</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Integration and Validation testing</a:t>
            </a:r>
            <a:endParaRPr sz="2000">
              <a:solidFill>
                <a:srgbClr val="000000"/>
              </a:solidFill>
            </a:endParaRPr>
          </a:p>
          <a:p>
            <a:pPr indent="-355600" lvl="1" marL="914400" rtl="0">
              <a:spcBef>
                <a:spcPts val="0"/>
              </a:spcBef>
              <a:spcAft>
                <a:spcPts val="0"/>
              </a:spcAft>
              <a:buClr>
                <a:srgbClr val="000000"/>
              </a:buClr>
              <a:buSzPts val="2000"/>
              <a:buChar char="○"/>
            </a:pPr>
            <a:r>
              <a:rPr lang="en-US" sz="2000">
                <a:solidFill>
                  <a:srgbClr val="000000"/>
                </a:solidFill>
              </a:rPr>
              <a:t>As per acceptance criteria in user stories, Acceptance tests will be specified by customers</a:t>
            </a:r>
            <a:endParaRPr sz="2000">
              <a:solidFill>
                <a:srgbClr val="000000"/>
              </a:solidFill>
            </a:endParaRPr>
          </a:p>
          <a:p>
            <a:pPr indent="0" lvl="0" marL="0">
              <a:spcBef>
                <a:spcPts val="1200"/>
              </a:spcBef>
              <a:spcAft>
                <a:spcPts val="0"/>
              </a:spcAft>
              <a:buNone/>
            </a:pPr>
            <a:r>
              <a:t/>
            </a:r>
            <a:endParaRPr>
              <a:solidFill>
                <a:srgbClr val="000000"/>
              </a:solidFill>
            </a:endParaRPr>
          </a:p>
        </p:txBody>
      </p:sp>
      <p:pic>
        <p:nvPicPr>
          <p:cNvPr id="697" name="Shape 697"/>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698" name="Shape 698"/>
          <p:cNvSpPr txBox="1"/>
          <p:nvPr/>
        </p:nvSpPr>
        <p:spPr>
          <a:xfrm>
            <a:off x="914550" y="6342000"/>
            <a:ext cx="11277300" cy="51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200">
                <a:solidFill>
                  <a:srgbClr val="FFFFFF"/>
                </a:solidFill>
                <a:latin typeface="Calibri"/>
                <a:ea typeface="Calibri"/>
                <a:cs typeface="Calibri"/>
                <a:sym typeface="Calibri"/>
              </a:rPr>
              <a:t>Reference: </a:t>
            </a:r>
            <a:r>
              <a:rPr lang="en-US" sz="1200">
                <a:solidFill>
                  <a:srgbClr val="FFFFFF"/>
                </a:solidFill>
              </a:rPr>
              <a:t>Software Engineering, A Practitioner’s Approach, Eighth Edition. Roger S. Pressman, Bruce R. Maxim. McGraw-Hill. ISBN 0-07-802212-6. 5.4 EXTREME PROGRAMMING - </a:t>
            </a:r>
            <a:r>
              <a:rPr lang="en-US" sz="1200">
                <a:solidFill>
                  <a:srgbClr val="FFFFFF"/>
                </a:solidFill>
                <a:latin typeface="Calibri"/>
                <a:ea typeface="Calibri"/>
                <a:cs typeface="Calibri"/>
                <a:sym typeface="Calibri"/>
              </a:rPr>
              <a:t>Page 74,75[9]</a:t>
            </a:r>
            <a:endParaRPr>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03" name="Shape 703"/>
        <p:cNvGrpSpPr/>
        <p:nvPr/>
      </p:nvGrpSpPr>
      <p:grpSpPr>
        <a:xfrm>
          <a:off x="0" y="0"/>
          <a:ext cx="0" cy="0"/>
          <a:chOff x="0" y="0"/>
          <a:chExt cx="0" cy="0"/>
        </a:xfrm>
      </p:grpSpPr>
      <p:sp>
        <p:nvSpPr>
          <p:cNvPr id="704" name="Shape 704"/>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Extreme Programming Metrics</a:t>
            </a:r>
            <a:endParaRPr/>
          </a:p>
        </p:txBody>
      </p:sp>
      <p:sp>
        <p:nvSpPr>
          <p:cNvPr id="705" name="Shape 705"/>
          <p:cNvSpPr txBox="1"/>
          <p:nvPr>
            <p:ph idx="1" type="body"/>
          </p:nvPr>
        </p:nvSpPr>
        <p:spPr>
          <a:xfrm>
            <a:off x="1097275" y="1833505"/>
            <a:ext cx="10058400" cy="17115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Clr>
                <a:srgbClr val="000000"/>
              </a:buClr>
              <a:buSzPts val="2000"/>
              <a:buChar char="●"/>
            </a:pPr>
            <a:r>
              <a:rPr lang="en-US">
                <a:solidFill>
                  <a:srgbClr val="000000"/>
                </a:solidFill>
                <a:highlight>
                  <a:srgbClr val="FFFFFF"/>
                </a:highlight>
              </a:rPr>
              <a:t>Failing Tests:  The acceptable percentage of failing tests less than or equal to 2% [34]</a:t>
            </a:r>
            <a:endParaRPr>
              <a:solidFill>
                <a:srgbClr val="000000"/>
              </a:solidFill>
              <a:highlight>
                <a:srgbClr val="FFFFFF"/>
              </a:highlight>
            </a:endParaRPr>
          </a:p>
          <a:p>
            <a:pPr indent="-355600" lvl="0" marL="457200" rtl="0">
              <a:spcBef>
                <a:spcPts val="0"/>
              </a:spcBef>
              <a:spcAft>
                <a:spcPts val="0"/>
              </a:spcAft>
              <a:buClr>
                <a:srgbClr val="000000"/>
              </a:buClr>
              <a:buSzPts val="2000"/>
              <a:buChar char="●"/>
            </a:pPr>
            <a:r>
              <a:rPr lang="en-US">
                <a:solidFill>
                  <a:srgbClr val="000000"/>
                </a:solidFill>
                <a:highlight>
                  <a:srgbClr val="FFFFFF"/>
                </a:highlight>
              </a:rPr>
              <a:t>Acceptable overtime percentage should not be more than 12% </a:t>
            </a:r>
            <a:endParaRPr>
              <a:solidFill>
                <a:srgbClr val="000000"/>
              </a:solidFill>
              <a:highlight>
                <a:srgbClr val="FFFFFF"/>
              </a:highlight>
            </a:endParaRPr>
          </a:p>
          <a:p>
            <a:pPr indent="-355600" lvl="0" marL="457200" rtl="0">
              <a:spcBef>
                <a:spcPts val="0"/>
              </a:spcBef>
              <a:spcAft>
                <a:spcPts val="0"/>
              </a:spcAft>
              <a:buClr>
                <a:srgbClr val="000000"/>
              </a:buClr>
              <a:buSzPts val="2000"/>
              <a:buChar char="●"/>
            </a:pPr>
            <a:r>
              <a:rPr lang="en-US">
                <a:solidFill>
                  <a:srgbClr val="000000"/>
                </a:solidFill>
                <a:highlight>
                  <a:srgbClr val="FFFFFF"/>
                </a:highlight>
              </a:rPr>
              <a:t>Test First Design: Not less than 98%</a:t>
            </a:r>
            <a:endParaRPr>
              <a:solidFill>
                <a:srgbClr val="000000"/>
              </a:solidFill>
              <a:highlight>
                <a:srgbClr val="FFFFFF"/>
              </a:highlight>
            </a:endParaRPr>
          </a:p>
          <a:p>
            <a:pPr indent="-355600" lvl="0" marL="457200" rtl="0">
              <a:spcBef>
                <a:spcPts val="0"/>
              </a:spcBef>
              <a:spcAft>
                <a:spcPts val="0"/>
              </a:spcAft>
              <a:buClr>
                <a:srgbClr val="000000"/>
              </a:buClr>
              <a:buSzPts val="2000"/>
              <a:buChar char="●"/>
            </a:pPr>
            <a:r>
              <a:rPr lang="en-US">
                <a:solidFill>
                  <a:srgbClr val="000000"/>
                </a:solidFill>
                <a:highlight>
                  <a:srgbClr val="FFFFFF"/>
                </a:highlight>
              </a:rPr>
              <a:t>Load factor: about 2.5 </a:t>
            </a:r>
            <a:r>
              <a:rPr baseline="30000" lang="en-US">
                <a:solidFill>
                  <a:srgbClr val="000000"/>
                </a:solidFill>
                <a:highlight>
                  <a:srgbClr val="FFFFFF"/>
                </a:highlight>
              </a:rPr>
              <a:t>[35]</a:t>
            </a:r>
            <a:endParaRPr baseline="30000">
              <a:solidFill>
                <a:srgbClr val="000000"/>
              </a:solidFill>
              <a:highlight>
                <a:srgbClr val="FFFFFF"/>
              </a:highlight>
            </a:endParaRPr>
          </a:p>
          <a:p>
            <a:pPr indent="0" lvl="0" marL="0" rtl="0">
              <a:spcBef>
                <a:spcPts val="1200"/>
              </a:spcBef>
              <a:spcAft>
                <a:spcPts val="0"/>
              </a:spcAft>
              <a:buNone/>
            </a:pPr>
            <a:r>
              <a:t/>
            </a:r>
            <a:endParaRPr>
              <a:solidFill>
                <a:srgbClr val="666666"/>
              </a:solidFill>
              <a:highlight>
                <a:srgbClr val="FFFFFF"/>
              </a:highlight>
            </a:endParaRPr>
          </a:p>
        </p:txBody>
      </p:sp>
      <p:pic>
        <p:nvPicPr>
          <p:cNvPr id="706" name="Shape 706"/>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707" name="Shape 707"/>
          <p:cNvSpPr txBox="1"/>
          <p:nvPr>
            <p:ph type="title"/>
          </p:nvPr>
        </p:nvSpPr>
        <p:spPr>
          <a:xfrm>
            <a:off x="1066805" y="26133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3600"/>
              <a:t>OSS benefit to Project</a:t>
            </a:r>
            <a:endParaRPr/>
          </a:p>
        </p:txBody>
      </p:sp>
      <p:sp>
        <p:nvSpPr>
          <p:cNvPr id="708" name="Shape 708"/>
          <p:cNvSpPr txBox="1"/>
          <p:nvPr>
            <p:ph idx="1" type="body"/>
          </p:nvPr>
        </p:nvSpPr>
        <p:spPr>
          <a:xfrm>
            <a:off x="1119150" y="3950975"/>
            <a:ext cx="10868100" cy="21858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Clr>
                <a:srgbClr val="000000"/>
              </a:buClr>
              <a:buSzPts val="2000"/>
              <a:buChar char="●"/>
            </a:pPr>
            <a:r>
              <a:rPr lang="en-US">
                <a:solidFill>
                  <a:srgbClr val="000000"/>
                </a:solidFill>
                <a:highlight>
                  <a:srgbClr val="FFFFFF"/>
                </a:highlight>
              </a:rPr>
              <a:t>The Apache kafka Foundation development process publishes </a:t>
            </a:r>
            <a:r>
              <a:rPr lang="en-US">
                <a:solidFill>
                  <a:srgbClr val="000000"/>
                </a:solidFill>
                <a:highlight>
                  <a:schemeClr val="lt1"/>
                </a:highlight>
              </a:rPr>
              <a:t>list of features 4 weeks ahead which will help in planning and scheduling of for upgrade of kafka in the  project.</a:t>
            </a:r>
            <a:endParaRPr>
              <a:solidFill>
                <a:srgbClr val="000000"/>
              </a:solidFill>
              <a:highlight>
                <a:srgbClr val="FFFFFF"/>
              </a:highlight>
            </a:endParaRPr>
          </a:p>
          <a:p>
            <a:pPr indent="-355600" lvl="0" marL="457200" rtl="0">
              <a:spcBef>
                <a:spcPts val="0"/>
              </a:spcBef>
              <a:spcAft>
                <a:spcPts val="0"/>
              </a:spcAft>
              <a:buClr>
                <a:srgbClr val="000000"/>
              </a:buClr>
              <a:buSzPts val="2000"/>
              <a:buChar char="●"/>
            </a:pPr>
            <a:r>
              <a:rPr lang="en-US">
                <a:solidFill>
                  <a:srgbClr val="000000"/>
                </a:solidFill>
                <a:highlight>
                  <a:schemeClr val="lt1"/>
                </a:highlight>
              </a:rPr>
              <a:t>They have an IRC channel which can be used for interactive discussion in order to solve issues or discuss implementation details. </a:t>
            </a:r>
            <a:r>
              <a:rPr baseline="30000" lang="en-US">
                <a:solidFill>
                  <a:srgbClr val="000000"/>
                </a:solidFill>
                <a:highlight>
                  <a:schemeClr val="lt1"/>
                </a:highlight>
              </a:rPr>
              <a:t>[36]</a:t>
            </a:r>
            <a:endParaRPr baseline="30000">
              <a:solidFill>
                <a:srgbClr val="000000"/>
              </a:solidFill>
              <a:highlight>
                <a:schemeClr val="lt1"/>
              </a:highlight>
            </a:endParaRPr>
          </a:p>
          <a:p>
            <a:pPr indent="0" lvl="0" marL="0" rtl="0">
              <a:spcBef>
                <a:spcPts val="1200"/>
              </a:spcBef>
              <a:spcAft>
                <a:spcPts val="0"/>
              </a:spcAft>
              <a:buNone/>
            </a:pPr>
            <a:r>
              <a:t/>
            </a:r>
            <a:endParaRPr sz="1550">
              <a:solidFill>
                <a:srgbClr val="666666"/>
              </a:solidFill>
              <a:highlight>
                <a:srgbClr val="FFFFFF"/>
              </a:highlight>
              <a:latin typeface="Arial"/>
              <a:ea typeface="Arial"/>
              <a:cs typeface="Arial"/>
              <a:sym typeface="Arial"/>
            </a:endParaRPr>
          </a:p>
          <a:p>
            <a:pPr indent="0" lvl="0" marL="0" rtl="0">
              <a:spcBef>
                <a:spcPts val="1200"/>
              </a:spcBef>
              <a:spcAft>
                <a:spcPts val="0"/>
              </a:spcAft>
              <a:buNone/>
            </a:pPr>
            <a:r>
              <a:t/>
            </a:r>
            <a:endParaRPr sz="1550">
              <a:solidFill>
                <a:srgbClr val="666666"/>
              </a:solidFill>
              <a:highlight>
                <a:srgbClr val="FFFFFF"/>
              </a:highlight>
              <a:latin typeface="Arial"/>
              <a:ea typeface="Arial"/>
              <a:cs typeface="Arial"/>
              <a:sym typeface="Arial"/>
            </a:endParaRPr>
          </a:p>
        </p:txBody>
      </p:sp>
      <p:sp>
        <p:nvSpPr>
          <p:cNvPr id="709" name="Shape 709"/>
          <p:cNvSpPr txBox="1"/>
          <p:nvPr/>
        </p:nvSpPr>
        <p:spPr>
          <a:xfrm>
            <a:off x="-49350" y="6258900"/>
            <a:ext cx="12290700" cy="59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1200">
                <a:solidFill>
                  <a:srgbClr val="F3F3F3"/>
                </a:solidFill>
              </a:rPr>
              <a:t>References: </a:t>
            </a:r>
            <a:endParaRPr sz="1200">
              <a:solidFill>
                <a:srgbClr val="F3F3F3"/>
              </a:solidFill>
            </a:endParaRPr>
          </a:p>
          <a:p>
            <a:pPr indent="0" lvl="0" marL="0" marR="0" rtl="0" algn="l">
              <a:lnSpc>
                <a:spcPct val="100000"/>
              </a:lnSpc>
              <a:spcBef>
                <a:spcPts val="0"/>
              </a:spcBef>
              <a:spcAft>
                <a:spcPts val="0"/>
              </a:spcAft>
              <a:buClr>
                <a:schemeClr val="dk1"/>
              </a:buClr>
              <a:buSzPts val="1100"/>
              <a:buFont typeface="Arial"/>
              <a:buNone/>
            </a:pPr>
            <a:r>
              <a:rPr lang="en-US" sz="1200">
                <a:solidFill>
                  <a:srgbClr val="F3F3F3"/>
                </a:solidFill>
              </a:rPr>
              <a:t>[34] </a:t>
            </a:r>
            <a:r>
              <a:rPr lang="en-US" sz="1200">
                <a:solidFill>
                  <a:srgbClr val="F3F3F3"/>
                </a:solidFill>
                <a:uFill>
                  <a:noFill/>
                </a:uFill>
                <a:hlinkClick r:id="rId4"/>
              </a:rPr>
              <a:t>https://www.agilealliance.org/glossary/xp/</a:t>
            </a:r>
            <a:r>
              <a:rPr lang="en-US" sz="1200">
                <a:solidFill>
                  <a:srgbClr val="F3F3F3"/>
                </a:solidFill>
              </a:rPr>
              <a:t>    35] </a:t>
            </a:r>
            <a:r>
              <a:rPr lang="en-US" sz="1200">
                <a:solidFill>
                  <a:srgbClr val="F3F3F3"/>
                </a:solidFill>
                <a:uFill>
                  <a:noFill/>
                </a:uFill>
                <a:hlinkClick r:id="rId5"/>
              </a:rPr>
              <a:t>http://csis.pace.edu/~marchese/CS616/Agile/XP/XP_Overview.pdf</a:t>
            </a:r>
            <a:r>
              <a:rPr lang="en-US" sz="1200">
                <a:solidFill>
                  <a:srgbClr val="F3F3F3"/>
                </a:solidFill>
              </a:rPr>
              <a:t>      [36] </a:t>
            </a:r>
            <a:r>
              <a:rPr lang="en-US" sz="1200">
                <a:solidFill>
                  <a:srgbClr val="F3F3F3"/>
                </a:solidFill>
                <a:uFill>
                  <a:noFill/>
                </a:uFill>
                <a:hlinkClick r:id="rId6"/>
              </a:rPr>
              <a:t>https://kafka.apache.org/contact</a:t>
            </a:r>
            <a:r>
              <a:rPr lang="en-US" sz="1200">
                <a:solidFill>
                  <a:srgbClr val="F3F3F3"/>
                </a:solidFill>
              </a:rPr>
              <a:t> ge 74,75[9]</a:t>
            </a:r>
            <a:endParaRPr sz="1200">
              <a:solidFill>
                <a:srgbClr val="F3F3F3"/>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pic>
        <p:nvPicPr>
          <p:cNvPr id="715" name="Shape 715"/>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716" name="Shape 716"/>
          <p:cNvSpPr txBox="1"/>
          <p:nvPr>
            <p:ph idx="4294967295" type="title"/>
          </p:nvPr>
        </p:nvSpPr>
        <p:spPr>
          <a:xfrm>
            <a:off x="693150" y="353850"/>
            <a:ext cx="2855100" cy="619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1" lang="en-US" sz="3600"/>
              <a:t>SECTION - V</a:t>
            </a:r>
            <a:endParaRPr b="0" i="0" sz="4800" u="none" cap="none" strike="noStrike">
              <a:solidFill>
                <a:srgbClr val="3F3F3F"/>
              </a:solidFill>
              <a:latin typeface="Calibri"/>
              <a:ea typeface="Calibri"/>
              <a:cs typeface="Calibri"/>
              <a:sym typeface="Calibri"/>
            </a:endParaRPr>
          </a:p>
        </p:txBody>
      </p:sp>
      <p:graphicFrame>
        <p:nvGraphicFramePr>
          <p:cNvPr id="717" name="Shape 717"/>
          <p:cNvGraphicFramePr/>
          <p:nvPr/>
        </p:nvGraphicFramePr>
        <p:xfrm>
          <a:off x="693150" y="1071713"/>
          <a:ext cx="3000000" cy="3000000"/>
        </p:xfrm>
        <a:graphic>
          <a:graphicData uri="http://schemas.openxmlformats.org/drawingml/2006/table">
            <a:tbl>
              <a:tblPr>
                <a:noFill/>
                <a:tableStyleId>{95F0DD00-FBB6-4460-9ED0-F71D23F25B78}</a:tableStyleId>
              </a:tblPr>
              <a:tblGrid>
                <a:gridCol w="847175"/>
                <a:gridCol w="7449675"/>
                <a:gridCol w="1532950"/>
              </a:tblGrid>
              <a:tr h="462725">
                <a:tc>
                  <a:txBody>
                    <a:bodyPr>
                      <a:noAutofit/>
                    </a:bodyPr>
                    <a:lstStyle/>
                    <a:p>
                      <a:pPr indent="0" lvl="0" marL="0" rtl="0">
                        <a:spcBef>
                          <a:spcPts val="0"/>
                        </a:spcBef>
                        <a:spcAft>
                          <a:spcPts val="0"/>
                        </a:spcAft>
                        <a:buNone/>
                      </a:pPr>
                      <a:r>
                        <a:rPr b="1" lang="en-US" sz="2000">
                          <a:latin typeface="Calibri"/>
                          <a:ea typeface="Calibri"/>
                          <a:cs typeface="Calibri"/>
                          <a:sym typeface="Calibri"/>
                        </a:rPr>
                        <a:t>S.No.</a:t>
                      </a:r>
                      <a:endParaRPr b="1"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sz="2000">
                          <a:latin typeface="Calibri"/>
                          <a:ea typeface="Calibri"/>
                          <a:cs typeface="Calibri"/>
                          <a:sym typeface="Calibri"/>
                        </a:rPr>
                        <a:t>Topic</a:t>
                      </a:r>
                      <a:endParaRPr b="1"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sz="2000">
                          <a:latin typeface="Calibri"/>
                          <a:ea typeface="Calibri"/>
                          <a:cs typeface="Calibri"/>
                          <a:sym typeface="Calibri"/>
                        </a:rPr>
                        <a:t>Slide No.</a:t>
                      </a:r>
                      <a:endParaRPr b="1"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1</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Clr>
                          <a:schemeClr val="dk1"/>
                        </a:buClr>
                        <a:buSzPts val="1100"/>
                        <a:buFont typeface="Arial"/>
                        <a:buNone/>
                      </a:pPr>
                      <a:r>
                        <a:rPr lang="en-US" sz="2000">
                          <a:latin typeface="Calibri"/>
                          <a:ea typeface="Calibri"/>
                          <a:cs typeface="Calibri"/>
                          <a:sym typeface="Calibri"/>
                        </a:rPr>
                        <a:t>User Requirements</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66</a:t>
                      </a:r>
                      <a:endParaRPr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2</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115000"/>
                        </a:lnSpc>
                        <a:spcBef>
                          <a:spcPts val="0"/>
                        </a:spcBef>
                        <a:spcAft>
                          <a:spcPts val="0"/>
                        </a:spcAft>
                        <a:buNone/>
                      </a:pPr>
                      <a:r>
                        <a:rPr lang="en-US" sz="2000">
                          <a:latin typeface="Calibri"/>
                          <a:ea typeface="Calibri"/>
                          <a:cs typeface="Calibri"/>
                          <a:sym typeface="Calibri"/>
                        </a:rPr>
                        <a:t>User Persona</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67-69</a:t>
                      </a:r>
                      <a:endParaRPr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3</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latin typeface="Calibri"/>
                          <a:ea typeface="Calibri"/>
                          <a:cs typeface="Calibri"/>
                          <a:sym typeface="Calibri"/>
                        </a:rPr>
                        <a:t>User Story</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70-72</a:t>
                      </a:r>
                      <a:endParaRPr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4</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latin typeface="Calibri"/>
                          <a:ea typeface="Calibri"/>
                          <a:cs typeface="Calibri"/>
                          <a:sym typeface="Calibri"/>
                        </a:rPr>
                        <a:t>Business Requirement Document V1.0</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73-80</a:t>
                      </a:r>
                      <a:endParaRPr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latin typeface="Calibri"/>
                          <a:ea typeface="Calibri"/>
                          <a:cs typeface="Calibri"/>
                          <a:sym typeface="Calibri"/>
                        </a:rPr>
                        <a:t>5</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latin typeface="Calibri"/>
                          <a:ea typeface="Calibri"/>
                          <a:cs typeface="Calibri"/>
                          <a:sym typeface="Calibri"/>
                        </a:rPr>
                        <a:t>Testing - Scope</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81</a:t>
                      </a:r>
                      <a:endParaRPr sz="2000">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latin typeface="Calibri"/>
                          <a:ea typeface="Calibri"/>
                          <a:cs typeface="Calibri"/>
                          <a:sym typeface="Calibri"/>
                        </a:rPr>
                        <a:t>6</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Clr>
                          <a:schemeClr val="dk1"/>
                        </a:buClr>
                        <a:buSzPts val="1100"/>
                        <a:buFont typeface="Arial"/>
                        <a:buNone/>
                      </a:pPr>
                      <a:r>
                        <a:rPr lang="en-US" sz="2000">
                          <a:latin typeface="Calibri"/>
                          <a:ea typeface="Calibri"/>
                          <a:cs typeface="Calibri"/>
                          <a:sym typeface="Calibri"/>
                        </a:rPr>
                        <a:t>Test Approach</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82</a:t>
                      </a:r>
                      <a:endParaRPr sz="2000">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latin typeface="Calibri"/>
                          <a:ea typeface="Calibri"/>
                          <a:cs typeface="Calibri"/>
                          <a:sym typeface="Calibri"/>
                        </a:rPr>
                        <a:t>7</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Clr>
                          <a:schemeClr val="dk1"/>
                        </a:buClr>
                        <a:buSzPts val="1100"/>
                        <a:buFont typeface="Arial"/>
                        <a:buNone/>
                      </a:pPr>
                      <a:r>
                        <a:rPr lang="en-US" sz="2000">
                          <a:latin typeface="Calibri"/>
                          <a:ea typeface="Calibri"/>
                          <a:cs typeface="Calibri"/>
                          <a:sym typeface="Calibri"/>
                        </a:rPr>
                        <a:t>Testing Resources</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83</a:t>
                      </a:r>
                      <a:endParaRPr sz="2000">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latin typeface="Calibri"/>
                          <a:ea typeface="Calibri"/>
                          <a:cs typeface="Calibri"/>
                          <a:sym typeface="Calibri"/>
                        </a:rPr>
                        <a:t>8</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latin typeface="Calibri"/>
                          <a:ea typeface="Calibri"/>
                          <a:cs typeface="Calibri"/>
                          <a:sym typeface="Calibri"/>
                        </a:rPr>
                        <a:t>Test Schedule</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84</a:t>
                      </a:r>
                      <a:endParaRPr sz="2000">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latin typeface="Calibri"/>
                          <a:ea typeface="Calibri"/>
                          <a:cs typeface="Calibri"/>
                          <a:sym typeface="Calibri"/>
                        </a:rPr>
                        <a:t>9</a:t>
                      </a:r>
                      <a:endParaRPr sz="2000">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latin typeface="Calibri"/>
                          <a:ea typeface="Calibri"/>
                          <a:cs typeface="Calibri"/>
                          <a:sym typeface="Calibri"/>
                        </a:rPr>
                        <a:t>Risk Assessment &amp; Risk Table</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85</a:t>
                      </a:r>
                      <a:endParaRPr sz="20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Shape 723"/>
          <p:cNvSpPr txBox="1"/>
          <p:nvPr>
            <p:ph type="title"/>
          </p:nvPr>
        </p:nvSpPr>
        <p:spPr>
          <a:xfrm>
            <a:off x="967880" y="194178"/>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User</a:t>
            </a:r>
            <a:r>
              <a:rPr lang="en-US" sz="3600"/>
              <a:t> </a:t>
            </a:r>
            <a:r>
              <a:rPr b="1" lang="en-US" sz="3600"/>
              <a:t>Requirements</a:t>
            </a:r>
            <a:endParaRPr b="1" baseline="30000" sz="3600"/>
          </a:p>
        </p:txBody>
      </p:sp>
      <p:sp>
        <p:nvSpPr>
          <p:cNvPr id="724" name="Shape 724"/>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rgbClr val="000000"/>
              </a:buClr>
              <a:buSzPts val="2000"/>
              <a:buChar char="●"/>
            </a:pPr>
            <a:r>
              <a:rPr lang="en-US">
                <a:solidFill>
                  <a:srgbClr val="000000"/>
                </a:solidFill>
              </a:rPr>
              <a:t>System should be able to do real time stream processing</a:t>
            </a:r>
            <a:endParaRPr>
              <a:solidFill>
                <a:srgbClr val="000000"/>
              </a:solidFill>
            </a:endParaRPr>
          </a:p>
          <a:p>
            <a:pPr indent="0" lvl="0" marL="0" rtl="0">
              <a:lnSpc>
                <a:spcPct val="115000"/>
              </a:lnSpc>
              <a:spcBef>
                <a:spcPts val="0"/>
              </a:spcBef>
              <a:spcAft>
                <a:spcPts val="0"/>
              </a:spcAft>
              <a:buNone/>
            </a:pPr>
            <a:r>
              <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System should be able to balance the processing load as and when new instances are added </a:t>
            </a:r>
            <a:r>
              <a:rPr baseline="30000" lang="en-US">
                <a:solidFill>
                  <a:srgbClr val="000000"/>
                </a:solidFill>
              </a:rPr>
              <a:t>[23]</a:t>
            </a:r>
            <a:endParaRPr baseline="30000">
              <a:solidFill>
                <a:srgbClr val="000000"/>
              </a:solidFill>
            </a:endParaRPr>
          </a:p>
          <a:p>
            <a:pPr indent="0" lvl="0" marL="0" rtl="0">
              <a:lnSpc>
                <a:spcPct val="115000"/>
              </a:lnSpc>
              <a:spcBef>
                <a:spcPts val="0"/>
              </a:spcBef>
              <a:spcAft>
                <a:spcPts val="0"/>
              </a:spcAft>
              <a:buNone/>
            </a:pPr>
            <a:r>
              <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System should order the data records</a:t>
            </a:r>
            <a:endParaRPr>
              <a:solidFill>
                <a:srgbClr val="000000"/>
              </a:solidFill>
            </a:endParaRPr>
          </a:p>
          <a:p>
            <a:pPr indent="0" lvl="0" marL="0">
              <a:lnSpc>
                <a:spcPct val="115000"/>
              </a:lnSpc>
              <a:spcBef>
                <a:spcPts val="0"/>
              </a:spcBef>
              <a:spcAft>
                <a:spcPts val="0"/>
              </a:spcAft>
              <a:buNone/>
            </a:pPr>
            <a:r>
              <a:t/>
            </a:r>
            <a:endParaRPr>
              <a:solidFill>
                <a:srgbClr val="000000"/>
              </a:solidFill>
            </a:endParaRPr>
          </a:p>
          <a:p>
            <a:pPr indent="-355600" lvl="0" marL="457200">
              <a:lnSpc>
                <a:spcPct val="115000"/>
              </a:lnSpc>
              <a:spcBef>
                <a:spcPts val="0"/>
              </a:spcBef>
              <a:spcAft>
                <a:spcPts val="0"/>
              </a:spcAft>
              <a:buClr>
                <a:srgbClr val="000000"/>
              </a:buClr>
              <a:buSzPts val="2000"/>
              <a:buChar char="●"/>
            </a:pPr>
            <a:r>
              <a:rPr lang="en-US">
                <a:solidFill>
                  <a:srgbClr val="000000"/>
                </a:solidFill>
              </a:rPr>
              <a:t>System should be able to do stateful computations like aggregation and joins </a:t>
            </a:r>
            <a:r>
              <a:rPr baseline="30000" lang="en-US">
                <a:solidFill>
                  <a:srgbClr val="000000"/>
                </a:solidFill>
              </a:rPr>
              <a:t>[24]</a:t>
            </a:r>
            <a:endParaRPr baseline="30000">
              <a:solidFill>
                <a:srgbClr val="000000"/>
              </a:solidFill>
            </a:endParaRPr>
          </a:p>
          <a:p>
            <a:pPr indent="0" lvl="0" marL="0">
              <a:spcBef>
                <a:spcPts val="1200"/>
              </a:spcBef>
              <a:spcAft>
                <a:spcPts val="0"/>
              </a:spcAft>
              <a:buNone/>
            </a:pPr>
            <a:r>
              <a:t/>
            </a:r>
            <a:endParaRPr>
              <a:solidFill>
                <a:srgbClr val="000000"/>
              </a:solidFill>
            </a:endParaRPr>
          </a:p>
          <a:p>
            <a:pPr indent="0" lvl="0" marL="0">
              <a:spcBef>
                <a:spcPts val="1200"/>
              </a:spcBef>
              <a:spcAft>
                <a:spcPts val="0"/>
              </a:spcAft>
              <a:buNone/>
            </a:pPr>
            <a:r>
              <a:t/>
            </a:r>
            <a:endParaRPr>
              <a:solidFill>
                <a:srgbClr val="000000"/>
              </a:solidFill>
            </a:endParaRPr>
          </a:p>
          <a:p>
            <a:pPr indent="0" lvl="0" marL="0">
              <a:spcBef>
                <a:spcPts val="1200"/>
              </a:spcBef>
              <a:spcAft>
                <a:spcPts val="0"/>
              </a:spcAft>
              <a:buNone/>
            </a:pPr>
            <a:r>
              <a:t/>
            </a:r>
            <a:endParaRPr>
              <a:solidFill>
                <a:srgbClr val="000000"/>
              </a:solidFill>
            </a:endParaRPr>
          </a:p>
          <a:p>
            <a:pPr indent="0" lvl="0" marL="0">
              <a:spcBef>
                <a:spcPts val="1200"/>
              </a:spcBef>
              <a:spcAft>
                <a:spcPts val="0"/>
              </a:spcAft>
              <a:buNone/>
            </a:pPr>
            <a:r>
              <a:t/>
            </a:r>
            <a:endParaRPr>
              <a:solidFill>
                <a:srgbClr val="000000"/>
              </a:solidFill>
            </a:endParaRPr>
          </a:p>
          <a:p>
            <a:pPr indent="0" lvl="0" marL="0">
              <a:spcBef>
                <a:spcPts val="1200"/>
              </a:spcBef>
              <a:spcAft>
                <a:spcPts val="0"/>
              </a:spcAft>
              <a:buNone/>
            </a:pPr>
            <a:r>
              <a:t/>
            </a:r>
            <a:endParaRPr>
              <a:solidFill>
                <a:srgbClr val="000000"/>
              </a:solidFill>
            </a:endParaRPr>
          </a:p>
          <a:p>
            <a:pPr indent="0" lvl="0" marL="0">
              <a:spcBef>
                <a:spcPts val="1200"/>
              </a:spcBef>
              <a:spcAft>
                <a:spcPts val="0"/>
              </a:spcAft>
              <a:buNone/>
            </a:pPr>
            <a:r>
              <a:t/>
            </a:r>
            <a:endParaRPr>
              <a:solidFill>
                <a:srgbClr val="000000"/>
              </a:solidFill>
            </a:endParaRPr>
          </a:p>
          <a:p>
            <a:pPr indent="0" lvl="0" marL="0">
              <a:spcBef>
                <a:spcPts val="1200"/>
              </a:spcBef>
              <a:spcAft>
                <a:spcPts val="0"/>
              </a:spcAft>
              <a:buNone/>
            </a:pPr>
            <a:r>
              <a:t/>
            </a:r>
            <a:endParaRPr>
              <a:solidFill>
                <a:srgbClr val="000000"/>
              </a:solidFill>
            </a:endParaRPr>
          </a:p>
          <a:p>
            <a:pPr indent="0" lvl="0" marL="0">
              <a:spcBef>
                <a:spcPts val="1200"/>
              </a:spcBef>
              <a:spcAft>
                <a:spcPts val="0"/>
              </a:spcAft>
              <a:buNone/>
            </a:pPr>
            <a:r>
              <a:t/>
            </a:r>
            <a:endParaRPr>
              <a:solidFill>
                <a:srgbClr val="000000"/>
              </a:solidFill>
            </a:endParaRPr>
          </a:p>
        </p:txBody>
      </p:sp>
      <p:sp>
        <p:nvSpPr>
          <p:cNvPr id="725" name="Shape 725"/>
          <p:cNvSpPr txBox="1"/>
          <p:nvPr/>
        </p:nvSpPr>
        <p:spPr>
          <a:xfrm>
            <a:off x="0" y="6272925"/>
            <a:ext cx="12192000" cy="58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1200">
                <a:solidFill>
                  <a:srgbClr val="FFFFFF"/>
                </a:solidFill>
                <a:latin typeface="Calibri"/>
                <a:ea typeface="Calibri"/>
                <a:cs typeface="Calibri"/>
                <a:sym typeface="Calibri"/>
              </a:rPr>
              <a:t>Reference: </a:t>
            </a:r>
            <a:r>
              <a:rPr b="1" lang="en-US" sz="1200" u="sng">
                <a:solidFill>
                  <a:srgbClr val="FFFFFF"/>
                </a:solidFill>
                <a:latin typeface="Calibri"/>
                <a:ea typeface="Calibri"/>
                <a:cs typeface="Calibri"/>
                <a:sym typeface="Calibri"/>
                <a:hlinkClick r:id="rId3"/>
              </a:rPr>
              <a:t>https://www.confluent.io/blog/introducing-kafka-streams-stream-processing-made-simple/</a:t>
            </a:r>
            <a:r>
              <a:rPr b="1" lang="en-US" sz="1200">
                <a:solidFill>
                  <a:srgbClr val="FFFFFF"/>
                </a:solidFill>
                <a:latin typeface="Calibri"/>
                <a:ea typeface="Calibri"/>
                <a:cs typeface="Calibri"/>
                <a:sym typeface="Calibri"/>
              </a:rPr>
              <a:t> [23]  </a:t>
            </a:r>
            <a:r>
              <a:rPr b="1" lang="en-US" sz="1200" u="sng">
                <a:solidFill>
                  <a:srgbClr val="FFFFFF"/>
                </a:solidFill>
                <a:latin typeface="Calibri"/>
                <a:ea typeface="Calibri"/>
                <a:cs typeface="Calibri"/>
                <a:sym typeface="Calibri"/>
                <a:hlinkClick r:id="rId4"/>
              </a:rPr>
              <a:t>http://www.ofnisystems.com/services/validation/user-requirement-specifications/</a:t>
            </a:r>
            <a:r>
              <a:rPr b="1" lang="en-US" sz="1200">
                <a:solidFill>
                  <a:srgbClr val="FFFFFF"/>
                </a:solidFill>
                <a:latin typeface="Calibri"/>
                <a:ea typeface="Calibri"/>
                <a:cs typeface="Calibri"/>
                <a:sym typeface="Calibri"/>
              </a:rPr>
              <a:t> [24]</a:t>
            </a:r>
            <a:endParaRPr b="1" sz="1200">
              <a:solidFill>
                <a:srgbClr val="FFFFFF"/>
              </a:solidFill>
              <a:latin typeface="Calibri"/>
              <a:ea typeface="Calibri"/>
              <a:cs typeface="Calibri"/>
              <a:sym typeface="Calibri"/>
            </a:endParaRPr>
          </a:p>
        </p:txBody>
      </p:sp>
      <p:pic>
        <p:nvPicPr>
          <p:cNvPr id="726" name="Shape 726"/>
          <p:cNvPicPr preferRelativeResize="0"/>
          <p:nvPr/>
        </p:nvPicPr>
        <p:blipFill>
          <a:blip r:embed="rId5">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User</a:t>
            </a:r>
            <a:r>
              <a:rPr lang="en-US" sz="3600"/>
              <a:t> </a:t>
            </a:r>
            <a:r>
              <a:rPr b="1" lang="en-US" sz="3600"/>
              <a:t>Persona</a:t>
            </a:r>
            <a:endParaRPr sz="3600"/>
          </a:p>
        </p:txBody>
      </p:sp>
      <p:sp>
        <p:nvSpPr>
          <p:cNvPr id="733" name="Shape 733"/>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a:lnSpc>
                <a:spcPct val="115000"/>
              </a:lnSpc>
              <a:spcBef>
                <a:spcPts val="1200"/>
              </a:spcBef>
              <a:spcAft>
                <a:spcPts val="0"/>
              </a:spcAft>
              <a:buNone/>
            </a:pPr>
            <a:r>
              <a:rPr b="1" lang="en-US">
                <a:solidFill>
                  <a:srgbClr val="000000"/>
                </a:solidFill>
              </a:rPr>
              <a:t>Data Engineer -</a:t>
            </a:r>
            <a:r>
              <a:rPr lang="en-US">
                <a:solidFill>
                  <a:srgbClr val="000000"/>
                </a:solidFill>
              </a:rPr>
              <a:t> A data engineer at OSS Packers and Movers extract, </a:t>
            </a:r>
            <a:r>
              <a:rPr lang="en-US">
                <a:solidFill>
                  <a:srgbClr val="000000"/>
                </a:solidFill>
              </a:rPr>
              <a:t>transform</a:t>
            </a:r>
            <a:r>
              <a:rPr lang="en-US">
                <a:solidFill>
                  <a:srgbClr val="000000"/>
                </a:solidFill>
              </a:rPr>
              <a:t> and load data for analytical and operational use. They create data pipelines by pulling together data from different sources. They are responsible for providing simplified and clean data to the business users and data analyst with simplified access to prepared data set. </a:t>
            </a:r>
            <a:endParaRPr>
              <a:solidFill>
                <a:srgbClr val="000000"/>
              </a:solidFill>
            </a:endParaRPr>
          </a:p>
          <a:p>
            <a:pPr indent="0" lvl="0" marL="0">
              <a:lnSpc>
                <a:spcPct val="115000"/>
              </a:lnSpc>
              <a:spcBef>
                <a:spcPts val="1200"/>
              </a:spcBef>
              <a:spcAft>
                <a:spcPts val="0"/>
              </a:spcAft>
              <a:buNone/>
            </a:pPr>
            <a:r>
              <a:t/>
            </a:r>
            <a:endParaRPr>
              <a:solidFill>
                <a:srgbClr val="000000"/>
              </a:solidFill>
            </a:endParaRPr>
          </a:p>
          <a:p>
            <a:pPr indent="0" lvl="0" marL="0">
              <a:lnSpc>
                <a:spcPct val="115000"/>
              </a:lnSpc>
              <a:spcBef>
                <a:spcPts val="1200"/>
              </a:spcBef>
              <a:spcAft>
                <a:spcPts val="0"/>
              </a:spcAft>
              <a:buNone/>
            </a:pPr>
            <a:r>
              <a:rPr b="1" lang="en-US">
                <a:solidFill>
                  <a:srgbClr val="000000"/>
                </a:solidFill>
              </a:rPr>
              <a:t>Data Analyst - </a:t>
            </a:r>
            <a:r>
              <a:rPr lang="en-US">
                <a:solidFill>
                  <a:srgbClr val="000000"/>
                </a:solidFill>
              </a:rPr>
              <a:t>A data analyst at OSS Packers and Movers translate the numbers and interpret them to understand the business performance in terms of revenue, sales, customer base and cost. They use the prepared data set that the data engineer provides, analyze the important metrics and document them.  </a:t>
            </a:r>
            <a:endParaRPr>
              <a:solidFill>
                <a:srgbClr val="000000"/>
              </a:solidFill>
            </a:endParaRPr>
          </a:p>
        </p:txBody>
      </p:sp>
      <p:pic>
        <p:nvPicPr>
          <p:cNvPr id="734" name="Shape 734"/>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User</a:t>
            </a:r>
            <a:r>
              <a:rPr lang="en-US" sz="3600"/>
              <a:t> </a:t>
            </a:r>
            <a:r>
              <a:rPr b="1" lang="en-US" sz="3600"/>
              <a:t>Persona</a:t>
            </a:r>
            <a:endParaRPr sz="3600"/>
          </a:p>
        </p:txBody>
      </p:sp>
      <p:sp>
        <p:nvSpPr>
          <p:cNvPr id="741" name="Shape 741"/>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a:lnSpc>
                <a:spcPct val="115000"/>
              </a:lnSpc>
              <a:spcBef>
                <a:spcPts val="1200"/>
              </a:spcBef>
              <a:spcAft>
                <a:spcPts val="0"/>
              </a:spcAft>
              <a:buNone/>
            </a:pPr>
            <a:r>
              <a:rPr b="1" lang="en-US">
                <a:solidFill>
                  <a:srgbClr val="000000"/>
                </a:solidFill>
              </a:rPr>
              <a:t>Product Manager -</a:t>
            </a:r>
            <a:r>
              <a:rPr lang="en-US">
                <a:solidFill>
                  <a:srgbClr val="000000"/>
                </a:solidFill>
              </a:rPr>
              <a:t> A Product manager is responsible for </a:t>
            </a:r>
            <a:r>
              <a:rPr lang="en-US">
                <a:solidFill>
                  <a:srgbClr val="000000"/>
                </a:solidFill>
              </a:rPr>
              <a:t>setting the strategy, roadmap, and feature definition for re-architecturing the existing system with Kafka. The manager provides inputs on what has to be implemented in the kafka system and why it has to be implemented after accessing the internal and market demand. He guides the data engineers on building process of Kafka. </a:t>
            </a:r>
            <a:endParaRPr>
              <a:solidFill>
                <a:srgbClr val="000000"/>
              </a:solidFill>
            </a:endParaRPr>
          </a:p>
          <a:p>
            <a:pPr indent="0" lvl="0" marL="0">
              <a:lnSpc>
                <a:spcPct val="115000"/>
              </a:lnSpc>
              <a:spcBef>
                <a:spcPts val="1200"/>
              </a:spcBef>
              <a:spcAft>
                <a:spcPts val="0"/>
              </a:spcAft>
              <a:buNone/>
            </a:pPr>
            <a:r>
              <a:rPr b="1" lang="en-US">
                <a:solidFill>
                  <a:srgbClr val="000000"/>
                </a:solidFill>
              </a:rPr>
              <a:t>Business Analyst -</a:t>
            </a:r>
            <a:r>
              <a:rPr lang="en-US">
                <a:solidFill>
                  <a:srgbClr val="000000"/>
                </a:solidFill>
              </a:rPr>
              <a:t> Business Analyst is responsible for gathering the requirements, translating the overall requirements into functional and non-functional requirements, process change requests, conduct cost/benefit analysis and provide these documentation to the product management team for review and then hand them to system analyst. </a:t>
            </a:r>
            <a:endParaRPr>
              <a:solidFill>
                <a:srgbClr val="000000"/>
              </a:solidFill>
            </a:endParaRPr>
          </a:p>
          <a:p>
            <a:pPr indent="0" lvl="0" marL="0">
              <a:spcBef>
                <a:spcPts val="1200"/>
              </a:spcBef>
              <a:spcAft>
                <a:spcPts val="0"/>
              </a:spcAft>
              <a:buNone/>
            </a:pPr>
            <a:r>
              <a:t/>
            </a:r>
            <a:endParaRPr>
              <a:solidFill>
                <a:srgbClr val="000000"/>
              </a:solidFill>
            </a:endParaRPr>
          </a:p>
          <a:p>
            <a:pPr indent="0" lvl="0" marL="0">
              <a:spcBef>
                <a:spcPts val="1200"/>
              </a:spcBef>
              <a:spcAft>
                <a:spcPts val="0"/>
              </a:spcAft>
              <a:buNone/>
            </a:pPr>
            <a:r>
              <a:rPr lang="en-US">
                <a:solidFill>
                  <a:srgbClr val="000000"/>
                </a:solidFill>
              </a:rPr>
              <a:t> </a:t>
            </a:r>
            <a:endParaRPr>
              <a:solidFill>
                <a:srgbClr val="000000"/>
              </a:solidFill>
            </a:endParaRPr>
          </a:p>
        </p:txBody>
      </p:sp>
      <p:pic>
        <p:nvPicPr>
          <p:cNvPr id="742" name="Shape 742"/>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Shape 748"/>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User</a:t>
            </a:r>
            <a:r>
              <a:rPr lang="en-US" sz="3600"/>
              <a:t> </a:t>
            </a:r>
            <a:r>
              <a:rPr b="1" lang="en-US" sz="3600"/>
              <a:t>Personas</a:t>
            </a:r>
            <a:endParaRPr sz="3600"/>
          </a:p>
        </p:txBody>
      </p:sp>
      <p:sp>
        <p:nvSpPr>
          <p:cNvPr id="749" name="Shape 749"/>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a:lnSpc>
                <a:spcPct val="115000"/>
              </a:lnSpc>
              <a:spcBef>
                <a:spcPts val="1200"/>
              </a:spcBef>
              <a:spcAft>
                <a:spcPts val="0"/>
              </a:spcAft>
              <a:buNone/>
            </a:pPr>
            <a:r>
              <a:rPr b="1" lang="en-US"/>
              <a:t>System Analyst - </a:t>
            </a:r>
            <a:r>
              <a:rPr lang="en-US"/>
              <a:t>System Analyst at OSS Movers &amp; Packers analyze the design techniques for implementing kafka system and works closely with business analyst. System analyst will conduct code review, modify them and even write technical </a:t>
            </a:r>
            <a:r>
              <a:rPr lang="en-US"/>
              <a:t>requirement</a:t>
            </a:r>
            <a:r>
              <a:rPr lang="en-US"/>
              <a:t> for a critical phase.  They provide the use cases, flow charts and UML to the designers and developers. </a:t>
            </a:r>
            <a:endParaRPr/>
          </a:p>
        </p:txBody>
      </p:sp>
      <p:pic>
        <p:nvPicPr>
          <p:cNvPr id="750" name="Shape 750"/>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Company</a:t>
            </a:r>
            <a:r>
              <a:rPr lang="en-US"/>
              <a:t> </a:t>
            </a:r>
            <a:r>
              <a:rPr b="1" lang="en-US" sz="3600"/>
              <a:t>Ecosystem</a:t>
            </a:r>
            <a:endParaRPr/>
          </a:p>
        </p:txBody>
      </p:sp>
      <p:sp>
        <p:nvSpPr>
          <p:cNvPr id="160" name="Shape 160"/>
          <p:cNvSpPr txBox="1"/>
          <p:nvPr>
            <p:ph idx="1" type="body"/>
          </p:nvPr>
        </p:nvSpPr>
        <p:spPr>
          <a:xfrm>
            <a:off x="1097275" y="1575999"/>
            <a:ext cx="10058400" cy="4539600"/>
          </a:xfrm>
          <a:prstGeom prst="rect">
            <a:avLst/>
          </a:prstGeom>
        </p:spPr>
        <p:txBody>
          <a:bodyPr anchorCtr="0" anchor="t" bIns="91425" lIns="91425" spcFirstLastPara="1" rIns="91425" wrap="square" tIns="91425">
            <a:noAutofit/>
          </a:bodyPr>
          <a:lstStyle/>
          <a:p>
            <a:pPr indent="-355600" lvl="0" marL="457200" rtl="0">
              <a:lnSpc>
                <a:spcPct val="100000"/>
              </a:lnSpc>
              <a:spcBef>
                <a:spcPts val="600"/>
              </a:spcBef>
              <a:spcAft>
                <a:spcPts val="0"/>
              </a:spcAft>
              <a:buClr>
                <a:srgbClr val="000000"/>
              </a:buClr>
              <a:buSzPts val="2000"/>
              <a:buChar char="●"/>
            </a:pPr>
            <a:r>
              <a:rPr b="1" lang="en-US">
                <a:solidFill>
                  <a:srgbClr val="000000"/>
                </a:solidFill>
              </a:rPr>
              <a:t>Suppliers:</a:t>
            </a:r>
            <a:r>
              <a:rPr lang="en-US">
                <a:solidFill>
                  <a:srgbClr val="000000"/>
                </a:solidFill>
              </a:rPr>
              <a:t> We have trusted suppliers of trucks and towing trucks. </a:t>
            </a:r>
            <a:endParaRPr>
              <a:solidFill>
                <a:srgbClr val="000000"/>
              </a:solidFill>
            </a:endParaRPr>
          </a:p>
          <a:p>
            <a:pPr indent="-355600" lvl="1" marL="914400" rtl="0">
              <a:lnSpc>
                <a:spcPct val="100000"/>
              </a:lnSpc>
              <a:spcBef>
                <a:spcPts val="600"/>
              </a:spcBef>
              <a:spcAft>
                <a:spcPts val="0"/>
              </a:spcAft>
              <a:buClr>
                <a:srgbClr val="000000"/>
              </a:buClr>
              <a:buSzPts val="2000"/>
              <a:buChar char="○"/>
            </a:pPr>
            <a:r>
              <a:rPr lang="en-US" sz="2000">
                <a:solidFill>
                  <a:srgbClr val="000000"/>
                </a:solidFill>
              </a:rPr>
              <a:t>AM General, Autocar and Chevrolet</a:t>
            </a:r>
            <a:endParaRPr sz="2000">
              <a:solidFill>
                <a:srgbClr val="000000"/>
              </a:solidFill>
            </a:endParaRPr>
          </a:p>
          <a:p>
            <a:pPr indent="0" lvl="0" marL="0" rtl="0">
              <a:lnSpc>
                <a:spcPct val="100000"/>
              </a:lnSpc>
              <a:spcBef>
                <a:spcPts val="600"/>
              </a:spcBef>
              <a:spcAft>
                <a:spcPts val="0"/>
              </a:spcAft>
              <a:buNone/>
            </a:pPr>
            <a:r>
              <a:t/>
            </a:r>
            <a:endParaRPr>
              <a:solidFill>
                <a:srgbClr val="000000"/>
              </a:solidFill>
            </a:endParaRPr>
          </a:p>
          <a:p>
            <a:pPr indent="-355600" lvl="0" marL="457200" rtl="0">
              <a:lnSpc>
                <a:spcPct val="100000"/>
              </a:lnSpc>
              <a:spcBef>
                <a:spcPts val="600"/>
              </a:spcBef>
              <a:spcAft>
                <a:spcPts val="0"/>
              </a:spcAft>
              <a:buClr>
                <a:srgbClr val="000000"/>
              </a:buClr>
              <a:buSzPts val="2000"/>
              <a:buChar char="●"/>
            </a:pPr>
            <a:r>
              <a:rPr lang="en-US">
                <a:solidFill>
                  <a:srgbClr val="000000"/>
                </a:solidFill>
              </a:rPr>
              <a:t>We also have suppliers from whom we purchase the packing materials</a:t>
            </a:r>
            <a:endParaRPr>
              <a:solidFill>
                <a:srgbClr val="000000"/>
              </a:solidFill>
            </a:endParaRPr>
          </a:p>
          <a:p>
            <a:pPr indent="-355600" lvl="1" marL="914400" rtl="0">
              <a:lnSpc>
                <a:spcPct val="100000"/>
              </a:lnSpc>
              <a:spcBef>
                <a:spcPts val="600"/>
              </a:spcBef>
              <a:spcAft>
                <a:spcPts val="0"/>
              </a:spcAft>
              <a:buClr>
                <a:srgbClr val="000000"/>
              </a:buClr>
              <a:buSzPts val="2000"/>
              <a:buChar char="○"/>
            </a:pPr>
            <a:r>
              <a:rPr lang="en-US" sz="2000">
                <a:solidFill>
                  <a:srgbClr val="000000"/>
                </a:solidFill>
              </a:rPr>
              <a:t>Corrugated Cardboard Box manufacturer, Shillington box manufacturer, Walmart, Target</a:t>
            </a:r>
            <a:endParaRPr sz="2000">
              <a:solidFill>
                <a:srgbClr val="000000"/>
              </a:solidFill>
            </a:endParaRPr>
          </a:p>
          <a:p>
            <a:pPr indent="0" lvl="0" marL="0" rtl="0">
              <a:lnSpc>
                <a:spcPct val="100000"/>
              </a:lnSpc>
              <a:spcBef>
                <a:spcPts val="600"/>
              </a:spcBef>
              <a:spcAft>
                <a:spcPts val="0"/>
              </a:spcAft>
              <a:buNone/>
            </a:pPr>
            <a:r>
              <a:t/>
            </a:r>
            <a:endParaRPr>
              <a:solidFill>
                <a:srgbClr val="000000"/>
              </a:solidFill>
            </a:endParaRPr>
          </a:p>
          <a:p>
            <a:pPr indent="-355600" lvl="0" marL="457200" rtl="0">
              <a:lnSpc>
                <a:spcPct val="100000"/>
              </a:lnSpc>
              <a:spcBef>
                <a:spcPts val="600"/>
              </a:spcBef>
              <a:spcAft>
                <a:spcPts val="0"/>
              </a:spcAft>
              <a:buClr>
                <a:srgbClr val="000000"/>
              </a:buClr>
              <a:buSzPts val="2000"/>
              <a:buChar char="●"/>
            </a:pPr>
            <a:r>
              <a:rPr b="1" lang="en-US">
                <a:solidFill>
                  <a:srgbClr val="000000"/>
                </a:solidFill>
              </a:rPr>
              <a:t>Customers:</a:t>
            </a:r>
            <a:r>
              <a:rPr lang="en-US">
                <a:solidFill>
                  <a:srgbClr val="000000"/>
                </a:solidFill>
              </a:rPr>
              <a:t> Truck drivers, Truck lessees and drivers. </a:t>
            </a:r>
            <a:endParaRPr>
              <a:solidFill>
                <a:srgbClr val="000000"/>
              </a:solidFill>
            </a:endParaRPr>
          </a:p>
          <a:p>
            <a:pPr indent="0" lvl="0" marL="0" rtl="0">
              <a:lnSpc>
                <a:spcPct val="100000"/>
              </a:lnSpc>
              <a:spcBef>
                <a:spcPts val="600"/>
              </a:spcBef>
              <a:spcAft>
                <a:spcPts val="0"/>
              </a:spcAft>
              <a:buNone/>
            </a:pPr>
            <a:r>
              <a:t/>
            </a:r>
            <a:endParaRPr>
              <a:solidFill>
                <a:srgbClr val="000000"/>
              </a:solidFill>
            </a:endParaRPr>
          </a:p>
          <a:p>
            <a:pPr indent="-355600" lvl="0" marL="457200" rtl="0">
              <a:lnSpc>
                <a:spcPct val="100000"/>
              </a:lnSpc>
              <a:spcBef>
                <a:spcPts val="600"/>
              </a:spcBef>
              <a:spcAft>
                <a:spcPts val="0"/>
              </a:spcAft>
              <a:buClr>
                <a:srgbClr val="000000"/>
              </a:buClr>
              <a:buSzPts val="2000"/>
              <a:buChar char="●"/>
            </a:pPr>
            <a:r>
              <a:rPr b="1" lang="en-US">
                <a:solidFill>
                  <a:srgbClr val="000000"/>
                </a:solidFill>
              </a:rPr>
              <a:t>Competitors</a:t>
            </a:r>
            <a:r>
              <a:rPr lang="en-US">
                <a:solidFill>
                  <a:srgbClr val="000000"/>
                </a:solidFill>
              </a:rPr>
              <a:t>: UHaul, United Van Lines, Two men and a truck, PODS</a:t>
            </a:r>
            <a:endParaRPr>
              <a:solidFill>
                <a:srgbClr val="000000"/>
              </a:solidFill>
            </a:endParaRPr>
          </a:p>
          <a:p>
            <a:pPr indent="0" lvl="0" marL="0" rtl="0">
              <a:lnSpc>
                <a:spcPct val="100000"/>
              </a:lnSpc>
              <a:spcBef>
                <a:spcPts val="600"/>
              </a:spcBef>
              <a:spcAft>
                <a:spcPts val="0"/>
              </a:spcAft>
              <a:buNone/>
            </a:pPr>
            <a:r>
              <a:t/>
            </a:r>
            <a:endParaRPr>
              <a:solidFill>
                <a:srgbClr val="000000"/>
              </a:solidFill>
            </a:endParaRPr>
          </a:p>
          <a:p>
            <a:pPr indent="-355600" lvl="0" marL="457200" rtl="0">
              <a:lnSpc>
                <a:spcPct val="100000"/>
              </a:lnSpc>
              <a:spcBef>
                <a:spcPts val="600"/>
              </a:spcBef>
              <a:spcAft>
                <a:spcPts val="0"/>
              </a:spcAft>
              <a:buClr>
                <a:srgbClr val="000000"/>
              </a:buClr>
              <a:buSzPts val="2000"/>
              <a:buChar char="●"/>
            </a:pPr>
            <a:r>
              <a:rPr b="1" lang="en-US">
                <a:solidFill>
                  <a:srgbClr val="000000"/>
                </a:solidFill>
              </a:rPr>
              <a:t>Target users</a:t>
            </a:r>
            <a:r>
              <a:rPr lang="en-US">
                <a:solidFill>
                  <a:srgbClr val="000000"/>
                </a:solidFill>
              </a:rPr>
              <a:t>: Data engineers, Data analysts</a:t>
            </a:r>
            <a:endParaRPr>
              <a:solidFill>
                <a:srgbClr val="000000"/>
              </a:solidFill>
            </a:endParaRPr>
          </a:p>
        </p:txBody>
      </p:sp>
      <p:pic>
        <p:nvPicPr>
          <p:cNvPr id="161" name="Shape 161"/>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Shape 756"/>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marR="0" rtl="0" algn="l">
              <a:lnSpc>
                <a:spcPct val="85000"/>
              </a:lnSpc>
              <a:spcBef>
                <a:spcPts val="0"/>
              </a:spcBef>
              <a:spcAft>
                <a:spcPts val="0"/>
              </a:spcAft>
              <a:buNone/>
            </a:pPr>
            <a:r>
              <a:rPr b="1" lang="en-US" sz="3600"/>
              <a:t>User</a:t>
            </a:r>
            <a:r>
              <a:rPr lang="en-US" sz="3600"/>
              <a:t> </a:t>
            </a:r>
            <a:r>
              <a:rPr b="1" lang="en-US" sz="3600"/>
              <a:t>Story</a:t>
            </a:r>
            <a:r>
              <a:rPr lang="en-US" sz="3600"/>
              <a:t> </a:t>
            </a:r>
            <a:endParaRPr sz="3600"/>
          </a:p>
        </p:txBody>
      </p:sp>
      <p:sp>
        <p:nvSpPr>
          <p:cNvPr id="757" name="Shape 757"/>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a:lnSpc>
                <a:spcPct val="115000"/>
              </a:lnSpc>
              <a:spcBef>
                <a:spcPts val="1200"/>
              </a:spcBef>
              <a:spcAft>
                <a:spcPts val="0"/>
              </a:spcAft>
              <a:buNone/>
            </a:pPr>
            <a:r>
              <a:rPr lang="en-US"/>
              <a:t>As a</a:t>
            </a:r>
            <a:r>
              <a:rPr b="1" lang="en-US"/>
              <a:t> </a:t>
            </a:r>
            <a:r>
              <a:rPr b="1" lang="en-US"/>
              <a:t>Data Engineer</a:t>
            </a:r>
            <a:r>
              <a:rPr lang="en-US"/>
              <a:t>, I want to be able to create a highly scalable data management system so that it can capture </a:t>
            </a:r>
            <a:r>
              <a:rPr lang="en-US"/>
              <a:t>up to</a:t>
            </a:r>
            <a:r>
              <a:rPr lang="en-US"/>
              <a:t> 10 millions events at a time.</a:t>
            </a:r>
            <a:endParaRPr/>
          </a:p>
          <a:p>
            <a:pPr indent="0" lvl="0" marL="0">
              <a:lnSpc>
                <a:spcPct val="115000"/>
              </a:lnSpc>
              <a:spcBef>
                <a:spcPts val="1200"/>
              </a:spcBef>
              <a:spcAft>
                <a:spcPts val="0"/>
              </a:spcAft>
              <a:buNone/>
            </a:pPr>
            <a:r>
              <a:rPr b="1" lang="en-US"/>
              <a:t>Acceptance Testing - </a:t>
            </a:r>
            <a:r>
              <a:rPr lang="en-US"/>
              <a:t>Kafka should be able to scale to achieve 10 million events processed</a:t>
            </a:r>
            <a:endParaRPr>
              <a:solidFill>
                <a:srgbClr val="242729"/>
              </a:solidFill>
              <a:highlight>
                <a:srgbClr val="FFFFFF"/>
              </a:highlight>
            </a:endParaRPr>
          </a:p>
          <a:p>
            <a:pPr indent="0" lvl="0" marL="0">
              <a:lnSpc>
                <a:spcPct val="115000"/>
              </a:lnSpc>
              <a:spcBef>
                <a:spcPts val="1200"/>
              </a:spcBef>
              <a:spcAft>
                <a:spcPts val="0"/>
              </a:spcAft>
              <a:buNone/>
            </a:pPr>
            <a:r>
              <a:t/>
            </a:r>
            <a:endParaRPr/>
          </a:p>
          <a:p>
            <a:pPr indent="0" lvl="0" marL="0">
              <a:lnSpc>
                <a:spcPct val="115000"/>
              </a:lnSpc>
              <a:spcBef>
                <a:spcPts val="1200"/>
              </a:spcBef>
              <a:spcAft>
                <a:spcPts val="0"/>
              </a:spcAft>
              <a:buNone/>
            </a:pPr>
            <a:r>
              <a:rPr lang="en-US"/>
              <a:t>As a </a:t>
            </a:r>
            <a:r>
              <a:rPr b="1" lang="en-US"/>
              <a:t>Data Engineer</a:t>
            </a:r>
            <a:r>
              <a:rPr lang="en-US"/>
              <a:t>, I want to be able to implement real-time data flow so that I do not have to  manually code or script for ad hoc data pull requests.</a:t>
            </a:r>
            <a:endParaRPr/>
          </a:p>
          <a:p>
            <a:pPr indent="0" lvl="0" marL="0" rtl="0">
              <a:lnSpc>
                <a:spcPct val="115000"/>
              </a:lnSpc>
              <a:spcBef>
                <a:spcPts val="1400"/>
              </a:spcBef>
              <a:spcAft>
                <a:spcPts val="0"/>
              </a:spcAft>
              <a:buClr>
                <a:schemeClr val="dk1"/>
              </a:buClr>
              <a:buSzPts val="1100"/>
              <a:buFont typeface="Arial"/>
              <a:buNone/>
            </a:pPr>
            <a:r>
              <a:rPr b="1" lang="en-US"/>
              <a:t>Acceptance Testing</a:t>
            </a:r>
            <a:r>
              <a:rPr lang="en-US"/>
              <a:t> - Kafka topic must be updated within 30 millisecond whenever  a new event occurs in any database</a:t>
            </a:r>
            <a:endParaRPr/>
          </a:p>
          <a:p>
            <a:pPr indent="0" lvl="0" marL="0">
              <a:spcBef>
                <a:spcPts val="1200"/>
              </a:spcBef>
              <a:spcAft>
                <a:spcPts val="0"/>
              </a:spcAft>
              <a:buNone/>
            </a:pPr>
            <a:r>
              <a:t/>
            </a:r>
            <a:endParaRPr/>
          </a:p>
        </p:txBody>
      </p:sp>
      <p:pic>
        <p:nvPicPr>
          <p:cNvPr id="758" name="Shape 758"/>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Shape 764"/>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US" sz="3600"/>
              <a:t>User</a:t>
            </a:r>
            <a:r>
              <a:rPr lang="en-US" sz="3600"/>
              <a:t> </a:t>
            </a:r>
            <a:r>
              <a:rPr b="1" lang="en-US" sz="3600"/>
              <a:t>Story</a:t>
            </a:r>
            <a:endParaRPr sz="3600"/>
          </a:p>
        </p:txBody>
      </p:sp>
      <p:sp>
        <p:nvSpPr>
          <p:cNvPr id="765" name="Shape 765"/>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15000"/>
              </a:lnSpc>
              <a:spcBef>
                <a:spcPts val="1400"/>
              </a:spcBef>
              <a:spcAft>
                <a:spcPts val="0"/>
              </a:spcAft>
              <a:buClr>
                <a:schemeClr val="dk1"/>
              </a:buClr>
              <a:buSzPts val="1100"/>
              <a:buFont typeface="Arial"/>
              <a:buNone/>
            </a:pPr>
            <a:r>
              <a:rPr lang="en-US"/>
              <a:t>As a </a:t>
            </a:r>
            <a:r>
              <a:rPr b="1" lang="en-US"/>
              <a:t>Product Manager</a:t>
            </a:r>
            <a:r>
              <a:rPr lang="en-US"/>
              <a:t> I want to assess market data in order to better understand how consumers use our product so that I can create requirements that better match user needs</a:t>
            </a:r>
            <a:endParaRPr/>
          </a:p>
          <a:p>
            <a:pPr indent="0" lvl="0" marL="0" rtl="0">
              <a:lnSpc>
                <a:spcPct val="115000"/>
              </a:lnSpc>
              <a:spcBef>
                <a:spcPts val="1400"/>
              </a:spcBef>
              <a:spcAft>
                <a:spcPts val="0"/>
              </a:spcAft>
              <a:buClr>
                <a:schemeClr val="dk1"/>
              </a:buClr>
              <a:buSzPts val="1100"/>
              <a:buFont typeface="Arial"/>
              <a:buNone/>
            </a:pPr>
            <a:r>
              <a:rPr b="1" lang="en-US"/>
              <a:t> Acceptance Test</a:t>
            </a:r>
            <a:r>
              <a:rPr lang="en-US"/>
              <a:t>: Product Manager should be able to access data from all the data sources seamlessly in order to increase the scope of the product.</a:t>
            </a:r>
            <a:endParaRPr/>
          </a:p>
          <a:p>
            <a:pPr indent="0" lvl="0" marL="0">
              <a:lnSpc>
                <a:spcPct val="115000"/>
              </a:lnSpc>
              <a:spcBef>
                <a:spcPts val="1200"/>
              </a:spcBef>
              <a:spcAft>
                <a:spcPts val="0"/>
              </a:spcAft>
              <a:buNone/>
            </a:pPr>
            <a:r>
              <a:t/>
            </a:r>
            <a:endParaRPr/>
          </a:p>
          <a:p>
            <a:pPr indent="0" lvl="0" marL="0">
              <a:lnSpc>
                <a:spcPct val="115000"/>
              </a:lnSpc>
              <a:spcBef>
                <a:spcPts val="1200"/>
              </a:spcBef>
              <a:spcAft>
                <a:spcPts val="0"/>
              </a:spcAft>
              <a:buNone/>
            </a:pPr>
            <a:r>
              <a:rPr lang="en-US"/>
              <a:t>As a </a:t>
            </a:r>
            <a:r>
              <a:rPr b="1" lang="en-US"/>
              <a:t>Data Analyst</a:t>
            </a:r>
            <a:r>
              <a:rPr lang="en-US"/>
              <a:t>, I want to be able to visualize number of visitors to the web-site to the revenue generated so that I can analyze the performance of the web-page.</a:t>
            </a:r>
            <a:endParaRPr/>
          </a:p>
          <a:p>
            <a:pPr indent="0" lvl="0" marL="0">
              <a:lnSpc>
                <a:spcPct val="115000"/>
              </a:lnSpc>
              <a:spcBef>
                <a:spcPts val="1200"/>
              </a:spcBef>
              <a:spcAft>
                <a:spcPts val="0"/>
              </a:spcAft>
              <a:buClr>
                <a:schemeClr val="dk1"/>
              </a:buClr>
              <a:buSzPts val="1100"/>
              <a:buFont typeface="Arial"/>
              <a:buNone/>
            </a:pPr>
            <a:r>
              <a:rPr b="1" lang="en-US"/>
              <a:t>Acceptance Testing </a:t>
            </a:r>
            <a:r>
              <a:rPr lang="en-US"/>
              <a:t>- The database should store data for site visitors and sales co-related.</a:t>
            </a:r>
            <a:endParaRPr/>
          </a:p>
          <a:p>
            <a:pPr indent="0" lvl="0" marL="0">
              <a:spcBef>
                <a:spcPts val="1200"/>
              </a:spcBef>
              <a:spcAft>
                <a:spcPts val="0"/>
              </a:spcAft>
              <a:buClr>
                <a:schemeClr val="dk1"/>
              </a:buClr>
              <a:buSzPts val="1100"/>
              <a:buFont typeface="Arial"/>
              <a:buNone/>
            </a:pPr>
            <a:r>
              <a:t/>
            </a:r>
            <a:endParaRPr/>
          </a:p>
          <a:p>
            <a:pPr indent="0" lvl="0" marL="0" rtl="0">
              <a:spcBef>
                <a:spcPts val="1200"/>
              </a:spcBef>
              <a:spcAft>
                <a:spcPts val="0"/>
              </a:spcAft>
              <a:buClr>
                <a:schemeClr val="dk1"/>
              </a:buClr>
              <a:buSzPts val="1100"/>
              <a:buFont typeface="Arial"/>
              <a:buNone/>
            </a:pPr>
            <a:r>
              <a:t/>
            </a:r>
            <a:endParaRPr/>
          </a:p>
        </p:txBody>
      </p:sp>
      <p:pic>
        <p:nvPicPr>
          <p:cNvPr id="766" name="Shape 766"/>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Shape 772"/>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US" sz="3600"/>
              <a:t>User</a:t>
            </a:r>
            <a:r>
              <a:rPr lang="en-US" sz="3600"/>
              <a:t> </a:t>
            </a:r>
            <a:r>
              <a:rPr b="1" lang="en-US" sz="3600"/>
              <a:t>Story</a:t>
            </a:r>
            <a:endParaRPr sz="3600"/>
          </a:p>
        </p:txBody>
      </p:sp>
      <p:sp>
        <p:nvSpPr>
          <p:cNvPr id="773" name="Shape 773"/>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a:spcBef>
                <a:spcPts val="1200"/>
              </a:spcBef>
              <a:spcAft>
                <a:spcPts val="0"/>
              </a:spcAft>
              <a:buClr>
                <a:schemeClr val="dk1"/>
              </a:buClr>
              <a:buSzPts val="1100"/>
              <a:buFont typeface="Arial"/>
              <a:buNone/>
            </a:pPr>
            <a:r>
              <a:rPr lang="en-US"/>
              <a:t>As a</a:t>
            </a:r>
            <a:r>
              <a:rPr b="1" lang="en-US"/>
              <a:t> System Analyst</a:t>
            </a:r>
            <a:r>
              <a:rPr lang="en-US"/>
              <a:t>, I want to be able to create a real-time data streaming system with latency lesser than 30 milliseconds.</a:t>
            </a:r>
            <a:endParaRPr>
              <a:highlight>
                <a:srgbClr val="FFFF00"/>
              </a:highlight>
            </a:endParaRPr>
          </a:p>
          <a:p>
            <a:pPr indent="0" lvl="0" marL="0">
              <a:spcBef>
                <a:spcPts val="1200"/>
              </a:spcBef>
              <a:spcAft>
                <a:spcPts val="0"/>
              </a:spcAft>
              <a:buClr>
                <a:schemeClr val="dk1"/>
              </a:buClr>
              <a:buSzPts val="1100"/>
              <a:buFont typeface="Arial"/>
              <a:buNone/>
            </a:pPr>
            <a:r>
              <a:rPr b="1" lang="en-US"/>
              <a:t>Acceptance Testing - </a:t>
            </a:r>
            <a:r>
              <a:rPr lang="en-US"/>
              <a:t>The system should be able to process data within 30 milliseconds.</a:t>
            </a:r>
            <a:endParaRPr/>
          </a:p>
          <a:p>
            <a:pPr indent="0" lvl="0" marL="0">
              <a:spcBef>
                <a:spcPts val="1200"/>
              </a:spcBef>
              <a:spcAft>
                <a:spcPts val="0"/>
              </a:spcAft>
              <a:buClr>
                <a:schemeClr val="dk1"/>
              </a:buClr>
              <a:buSzPts val="1100"/>
              <a:buFont typeface="Arial"/>
              <a:buNone/>
            </a:pPr>
            <a:r>
              <a:t/>
            </a:r>
            <a:endParaRPr/>
          </a:p>
          <a:p>
            <a:pPr indent="0" lvl="0" marL="0">
              <a:spcBef>
                <a:spcPts val="1200"/>
              </a:spcBef>
              <a:spcAft>
                <a:spcPts val="0"/>
              </a:spcAft>
              <a:buClr>
                <a:schemeClr val="dk1"/>
              </a:buClr>
              <a:buSzPts val="1100"/>
              <a:buFont typeface="Arial"/>
              <a:buNone/>
            </a:pPr>
            <a:r>
              <a:rPr lang="en-US"/>
              <a:t>As a </a:t>
            </a:r>
            <a:r>
              <a:rPr b="1" lang="en-US"/>
              <a:t>Business Analyst</a:t>
            </a:r>
            <a:r>
              <a:rPr lang="en-US"/>
              <a:t>, I want the data being generated to be uniform and standardized so that it can be analysed in real-time to provide actionable insights to the target teams. The data should be available for all the departments ranging from our company to user behaviour so that effective business decisions can be made.</a:t>
            </a:r>
            <a:endParaRPr/>
          </a:p>
          <a:p>
            <a:pPr indent="0" lvl="0" marL="0" rtl="0">
              <a:lnSpc>
                <a:spcPct val="115000"/>
              </a:lnSpc>
              <a:spcBef>
                <a:spcPts val="0"/>
              </a:spcBef>
              <a:spcAft>
                <a:spcPts val="0"/>
              </a:spcAft>
              <a:buClr>
                <a:schemeClr val="dk1"/>
              </a:buClr>
              <a:buSzPts val="1100"/>
              <a:buFont typeface="Arial"/>
              <a:buNone/>
            </a:pPr>
            <a:r>
              <a:t/>
            </a:r>
            <a:endParaRPr sz="1000"/>
          </a:p>
          <a:p>
            <a:pPr indent="0" lvl="0" marL="0" rtl="0">
              <a:lnSpc>
                <a:spcPct val="115000"/>
              </a:lnSpc>
              <a:spcBef>
                <a:spcPts val="0"/>
              </a:spcBef>
              <a:spcAft>
                <a:spcPts val="0"/>
              </a:spcAft>
              <a:buClr>
                <a:schemeClr val="dk1"/>
              </a:buClr>
              <a:buSzPts val="1100"/>
              <a:buFont typeface="Arial"/>
              <a:buNone/>
            </a:pPr>
            <a:r>
              <a:rPr b="1" lang="en-US"/>
              <a:t>Acceptance Test</a:t>
            </a:r>
            <a:r>
              <a:rPr lang="en-US">
                <a:solidFill>
                  <a:srgbClr val="3F3F3F"/>
                </a:solidFill>
                <a:latin typeface="Cambria"/>
                <a:ea typeface="Cambria"/>
                <a:cs typeface="Cambria"/>
                <a:sym typeface="Cambria"/>
              </a:rPr>
              <a:t>: Analyst should </a:t>
            </a:r>
            <a:r>
              <a:rPr lang="en-US">
                <a:latin typeface="Cambria"/>
                <a:ea typeface="Cambria"/>
                <a:cs typeface="Cambria"/>
                <a:sym typeface="Cambria"/>
              </a:rPr>
              <a:t>easily be able to clean and validate the data after which it can be properly stored in DataStores/Data Warehouse.</a:t>
            </a:r>
            <a:endParaRPr/>
          </a:p>
        </p:txBody>
      </p:sp>
      <p:pic>
        <p:nvPicPr>
          <p:cNvPr id="774" name="Shape 774"/>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Shape 780"/>
          <p:cNvSpPr txBox="1"/>
          <p:nvPr>
            <p:ph type="title"/>
          </p:nvPr>
        </p:nvSpPr>
        <p:spPr>
          <a:xfrm>
            <a:off x="1066805" y="311478"/>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Business Requirement Document v1.0</a:t>
            </a:r>
            <a:endParaRPr/>
          </a:p>
        </p:txBody>
      </p:sp>
      <p:sp>
        <p:nvSpPr>
          <p:cNvPr id="781" name="Shape 781"/>
          <p:cNvSpPr txBox="1"/>
          <p:nvPr>
            <p:ph idx="1" type="body"/>
          </p:nvPr>
        </p:nvSpPr>
        <p:spPr>
          <a:xfrm>
            <a:off x="1066800" y="1914673"/>
            <a:ext cx="10058400" cy="4809000"/>
          </a:xfrm>
          <a:prstGeom prst="rect">
            <a:avLst/>
          </a:prstGeom>
        </p:spPr>
        <p:txBody>
          <a:bodyPr anchorCtr="0" anchor="t" bIns="91425" lIns="91425" spcFirstLastPara="1" rIns="91425" wrap="square" tIns="91425">
            <a:noAutofit/>
          </a:bodyPr>
          <a:lstStyle/>
          <a:p>
            <a:pPr indent="0" lvl="0" marL="0" rtl="0">
              <a:lnSpc>
                <a:spcPct val="115000"/>
              </a:lnSpc>
              <a:spcBef>
                <a:spcPts val="1400"/>
              </a:spcBef>
              <a:spcAft>
                <a:spcPts val="0"/>
              </a:spcAft>
              <a:buClr>
                <a:schemeClr val="dk1"/>
              </a:buClr>
              <a:buSzPts val="1100"/>
              <a:buFont typeface="Arial"/>
              <a:buNone/>
            </a:pPr>
            <a:r>
              <a:rPr b="1" lang="en-US">
                <a:solidFill>
                  <a:schemeClr val="dk1"/>
                </a:solidFill>
              </a:rPr>
              <a:t>1.1       Objectives</a:t>
            </a:r>
            <a:endParaRPr b="1">
              <a:solidFill>
                <a:schemeClr val="dk1"/>
              </a:solidFill>
            </a:endParaRPr>
          </a:p>
          <a:p>
            <a:pPr indent="-355600" lvl="0" marL="457200" rtl="0">
              <a:lnSpc>
                <a:spcPct val="115000"/>
              </a:lnSpc>
              <a:spcBef>
                <a:spcPts val="400"/>
              </a:spcBef>
              <a:spcAft>
                <a:spcPts val="0"/>
              </a:spcAft>
              <a:buSzPts val="2000"/>
              <a:buChar char="●"/>
            </a:pPr>
            <a:r>
              <a:rPr lang="en-US">
                <a:solidFill>
                  <a:srgbClr val="1CADE4"/>
                </a:solidFill>
              </a:rPr>
              <a:t> </a:t>
            </a:r>
            <a:r>
              <a:rPr lang="en-US">
                <a:solidFill>
                  <a:schemeClr val="dk1"/>
                </a:solidFill>
              </a:rPr>
              <a:t>Offer an ideal relocation and packaging service application that can handle 10 million customer requests in real-time</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Build an application that is capable of handling various types of data like customer requests, order shipments, inventory data, sales, products etc. without any latencies</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Fill the gap in data infrastructure by choosing Kafka as the main engine underneath and write our own library to facilitate application developers</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Increase the flexibility to adapt to new business requirements as the company is growing as well as the number of requests per customer.</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Business Optimization by switching to a real-time based approach.</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a:p>
        </p:txBody>
      </p:sp>
      <p:pic>
        <p:nvPicPr>
          <p:cNvPr id="782" name="Shape 782"/>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Shape 788"/>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Business Requirement Document v1.0</a:t>
            </a:r>
            <a:endParaRPr/>
          </a:p>
        </p:txBody>
      </p:sp>
      <p:sp>
        <p:nvSpPr>
          <p:cNvPr id="789" name="Shape 789"/>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15000"/>
              </a:lnSpc>
              <a:spcBef>
                <a:spcPts val="1400"/>
              </a:spcBef>
              <a:spcAft>
                <a:spcPts val="0"/>
              </a:spcAft>
              <a:buClr>
                <a:schemeClr val="dk1"/>
              </a:buClr>
              <a:buSzPts val="1100"/>
              <a:buFont typeface="Arial"/>
              <a:buNone/>
            </a:pPr>
            <a:r>
              <a:rPr b="1" lang="en-US">
                <a:solidFill>
                  <a:schemeClr val="dk1"/>
                </a:solidFill>
              </a:rPr>
              <a:t>1.2       Background</a:t>
            </a:r>
            <a:endParaRPr b="1">
              <a:solidFill>
                <a:schemeClr val="dk1"/>
              </a:solidFill>
            </a:endParaRPr>
          </a:p>
          <a:p>
            <a:pPr indent="0" lvl="0" marL="0" rtl="0">
              <a:lnSpc>
                <a:spcPct val="115000"/>
              </a:lnSpc>
              <a:spcBef>
                <a:spcPts val="400"/>
              </a:spcBef>
              <a:spcAft>
                <a:spcPts val="0"/>
              </a:spcAft>
              <a:buClr>
                <a:schemeClr val="dk1"/>
              </a:buClr>
              <a:buSzPts val="1100"/>
              <a:buFont typeface="Arial"/>
              <a:buNone/>
            </a:pPr>
            <a:r>
              <a:rPr lang="en-US">
                <a:solidFill>
                  <a:srgbClr val="000000"/>
                </a:solidFill>
              </a:rPr>
              <a:t>Initially we went with a low-level data model for our business, where our use cases were simple and clearly defined over the time as the business grew, complexity of the system increased. </a:t>
            </a:r>
            <a:endParaRPr>
              <a:solidFill>
                <a:srgbClr val="000000"/>
              </a:solidFill>
            </a:endParaRPr>
          </a:p>
          <a:p>
            <a:pPr indent="0" lvl="0" marL="355600" rtl="0">
              <a:lnSpc>
                <a:spcPct val="115000"/>
              </a:lnSpc>
              <a:spcBef>
                <a:spcPts val="0"/>
              </a:spcBef>
              <a:spcAft>
                <a:spcPts val="0"/>
              </a:spcAft>
              <a:buClr>
                <a:schemeClr val="dk1"/>
              </a:buClr>
              <a:buSzPts val="1100"/>
              <a:buFont typeface="Arial"/>
              <a:buNone/>
            </a:pPr>
            <a:r>
              <a:rPr lang="en-US">
                <a:solidFill>
                  <a:srgbClr val="000000"/>
                </a:solidFill>
              </a:rPr>
              <a:t>·       Centralized database - databases are increasing as the business is growing</a:t>
            </a:r>
            <a:endParaRPr>
              <a:solidFill>
                <a:srgbClr val="000000"/>
              </a:solidFill>
            </a:endParaRPr>
          </a:p>
          <a:p>
            <a:pPr indent="0" lvl="0" marL="355600" rtl="0">
              <a:lnSpc>
                <a:spcPct val="115000"/>
              </a:lnSpc>
              <a:spcBef>
                <a:spcPts val="0"/>
              </a:spcBef>
              <a:spcAft>
                <a:spcPts val="0"/>
              </a:spcAft>
              <a:buClr>
                <a:schemeClr val="dk1"/>
              </a:buClr>
              <a:buSzPts val="1100"/>
              <a:buFont typeface="Arial"/>
              <a:buNone/>
            </a:pPr>
            <a:r>
              <a:rPr lang="en-US">
                <a:solidFill>
                  <a:srgbClr val="000000"/>
                </a:solidFill>
              </a:rPr>
              <a:t>·       Limitation on scaling in current Hadoop ecosystem and traditional ETL</a:t>
            </a:r>
            <a:endParaRPr>
              <a:solidFill>
                <a:srgbClr val="000000"/>
              </a:solidFill>
            </a:endParaRPr>
          </a:p>
          <a:p>
            <a:pPr indent="0" lvl="0" marL="355600" rtl="0">
              <a:lnSpc>
                <a:spcPct val="115000"/>
              </a:lnSpc>
              <a:spcBef>
                <a:spcPts val="0"/>
              </a:spcBef>
              <a:spcAft>
                <a:spcPts val="0"/>
              </a:spcAft>
              <a:buClr>
                <a:schemeClr val="dk1"/>
              </a:buClr>
              <a:buSzPts val="1100"/>
              <a:buFont typeface="Arial"/>
              <a:buNone/>
            </a:pPr>
            <a:r>
              <a:rPr lang="en-US">
                <a:solidFill>
                  <a:srgbClr val="000000"/>
                </a:solidFill>
              </a:rPr>
              <a:t>·       Not able to handle real-time data</a:t>
            </a:r>
            <a:endParaRPr>
              <a:solidFill>
                <a:srgbClr val="000000"/>
              </a:solidFill>
            </a:endParaRPr>
          </a:p>
          <a:p>
            <a:pPr indent="0" lvl="0" marL="355600" rtl="0">
              <a:lnSpc>
                <a:spcPct val="115000"/>
              </a:lnSpc>
              <a:spcBef>
                <a:spcPts val="0"/>
              </a:spcBef>
              <a:spcAft>
                <a:spcPts val="0"/>
              </a:spcAft>
              <a:buClr>
                <a:schemeClr val="dk1"/>
              </a:buClr>
              <a:buSzPts val="1100"/>
              <a:buFont typeface="Arial"/>
              <a:buNone/>
            </a:pPr>
            <a:r>
              <a:rPr lang="en-US">
                <a:solidFill>
                  <a:srgbClr val="000000"/>
                </a:solidFill>
              </a:rPr>
              <a:t>·       Big batch processing</a:t>
            </a:r>
            <a:endParaRPr>
              <a:solidFill>
                <a:srgbClr val="000000"/>
              </a:solidFill>
            </a:endParaRPr>
          </a:p>
          <a:p>
            <a:pPr indent="0" lvl="0" marL="355600" rtl="0">
              <a:lnSpc>
                <a:spcPct val="115000"/>
              </a:lnSpc>
              <a:spcBef>
                <a:spcPts val="0"/>
              </a:spcBef>
              <a:spcAft>
                <a:spcPts val="0"/>
              </a:spcAft>
              <a:buClr>
                <a:schemeClr val="dk1"/>
              </a:buClr>
              <a:buSzPts val="1100"/>
              <a:buFont typeface="Arial"/>
              <a:buNone/>
            </a:pPr>
            <a:r>
              <a:rPr lang="en-US">
                <a:solidFill>
                  <a:srgbClr val="000000"/>
                </a:solidFill>
              </a:rPr>
              <a:t>·       Processes like price and inventory adjustments need real time data processing.</a:t>
            </a:r>
            <a:endParaRPr>
              <a:solidFill>
                <a:srgbClr val="000000"/>
              </a:solidFill>
            </a:endParaRPr>
          </a:p>
          <a:p>
            <a:pPr indent="0" lvl="0" marL="0" rtl="0">
              <a:lnSpc>
                <a:spcPct val="115000"/>
              </a:lnSpc>
              <a:spcBef>
                <a:spcPts val="0"/>
              </a:spcBef>
              <a:spcAft>
                <a:spcPts val="0"/>
              </a:spcAft>
              <a:buClr>
                <a:schemeClr val="dk1"/>
              </a:buClr>
              <a:buSzPts val="1100"/>
              <a:buFont typeface="Arial"/>
              <a:buNone/>
            </a:pPr>
            <a:r>
              <a:rPr lang="en-US">
                <a:solidFill>
                  <a:srgbClr val="000000"/>
                </a:solidFill>
              </a:rPr>
              <a:t>We need a sophisticated data pipeline which can scale quickly, and which would be highly efficient to move data around whole data pipeline.</a:t>
            </a:r>
            <a:endParaRPr>
              <a:solidFill>
                <a:srgbClr val="000000"/>
              </a:solidFill>
            </a:endParaRPr>
          </a:p>
          <a:p>
            <a:pPr indent="0" lvl="0" marL="0" rtl="0">
              <a:lnSpc>
                <a:spcPct val="115000"/>
              </a:lnSpc>
              <a:spcBef>
                <a:spcPts val="1400"/>
              </a:spcBef>
              <a:spcAft>
                <a:spcPts val="0"/>
              </a:spcAft>
              <a:buClr>
                <a:schemeClr val="dk1"/>
              </a:buClr>
              <a:buSzPts val="1100"/>
              <a:buFont typeface="Arial"/>
              <a:buNone/>
            </a:pPr>
            <a:r>
              <a:t/>
            </a:r>
            <a:endParaRPr b="1" sz="2400">
              <a:solidFill>
                <a:schemeClr val="dk1"/>
              </a:solidFill>
            </a:endParaRPr>
          </a:p>
          <a:p>
            <a:pPr indent="0" lvl="0" marL="0" rtl="0">
              <a:lnSpc>
                <a:spcPct val="115000"/>
              </a:lnSpc>
              <a:spcBef>
                <a:spcPts val="400"/>
              </a:spcBef>
              <a:spcAft>
                <a:spcPts val="0"/>
              </a:spcAft>
              <a:buClr>
                <a:schemeClr val="dk1"/>
              </a:buClr>
              <a:buSzPts val="1100"/>
              <a:buFont typeface="Arial"/>
              <a:buNone/>
            </a:pPr>
            <a:r>
              <a:rPr lang="en-US" sz="2400">
                <a:solidFill>
                  <a:srgbClr val="1CADE4"/>
                </a:solidFill>
              </a:rPr>
              <a:t>·      </a:t>
            </a:r>
            <a:endParaRPr sz="2400">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a:p>
        </p:txBody>
      </p:sp>
      <p:pic>
        <p:nvPicPr>
          <p:cNvPr id="790" name="Shape 790"/>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Shape 796"/>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Business Requirement Document v1.0</a:t>
            </a:r>
            <a:endParaRPr sz="3600"/>
          </a:p>
        </p:txBody>
      </p:sp>
      <p:sp>
        <p:nvSpPr>
          <p:cNvPr id="797" name="Shape 797"/>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15000"/>
              </a:lnSpc>
              <a:spcBef>
                <a:spcPts val="1200"/>
              </a:spcBef>
              <a:spcAft>
                <a:spcPts val="0"/>
              </a:spcAft>
              <a:buClr>
                <a:schemeClr val="dk1"/>
              </a:buClr>
              <a:buSzPts val="1100"/>
              <a:buFont typeface="Arial"/>
              <a:buNone/>
            </a:pPr>
            <a:r>
              <a:rPr b="1" lang="en-US">
                <a:solidFill>
                  <a:srgbClr val="000000"/>
                </a:solidFill>
              </a:rPr>
              <a:t>1.3      Business Drivers</a:t>
            </a:r>
            <a:endParaRPr b="1">
              <a:solidFill>
                <a:srgbClr val="000000"/>
              </a:solidFill>
            </a:endParaRPr>
          </a:p>
          <a:p>
            <a:pPr indent="-355600" lvl="0" marL="457200" rtl="0">
              <a:lnSpc>
                <a:spcPct val="115000"/>
              </a:lnSpc>
              <a:spcBef>
                <a:spcPts val="200"/>
              </a:spcBef>
              <a:spcAft>
                <a:spcPts val="0"/>
              </a:spcAft>
              <a:buClr>
                <a:srgbClr val="000000"/>
              </a:buClr>
              <a:buSzPts val="2000"/>
              <a:buChar char="●"/>
            </a:pPr>
            <a:r>
              <a:rPr lang="en-US">
                <a:solidFill>
                  <a:srgbClr val="000000"/>
                </a:solidFill>
              </a:rPr>
              <a:t>Need of a real-time streaming platform for processing data like sales, price, inventory, customer experiences, shipments, system crash, etc.</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Dynamic pricing will provide the capability to match with competitors’ prices</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highlight>
                  <a:srgbClr val="FFFFFF"/>
                </a:highlight>
              </a:rPr>
              <a:t>Accurately  manage inventory </a:t>
            </a:r>
            <a:r>
              <a:rPr lang="en-US">
                <a:solidFill>
                  <a:srgbClr val="000000"/>
                </a:solidFill>
              </a:rPr>
              <a:t> to forecast out stock products</a:t>
            </a:r>
            <a:endParaRPr>
              <a:solidFill>
                <a:srgbClr val="000000"/>
              </a:solidFill>
            </a:endParaRPr>
          </a:p>
          <a:p>
            <a:pPr indent="0" lvl="0" marL="0" rtl="0">
              <a:lnSpc>
                <a:spcPct val="115000"/>
              </a:lnSpc>
              <a:spcBef>
                <a:spcPts val="0"/>
              </a:spcBef>
              <a:spcAft>
                <a:spcPts val="0"/>
              </a:spcAft>
              <a:buClr>
                <a:schemeClr val="dk1"/>
              </a:buClr>
              <a:buSzPts val="1100"/>
              <a:buFont typeface="Arial"/>
              <a:buNone/>
            </a:pPr>
            <a:r>
              <a:t/>
            </a:r>
            <a:endParaRPr sz="2400">
              <a:solidFill>
                <a:schemeClr val="dk1"/>
              </a:solidFill>
            </a:endParaRPr>
          </a:p>
          <a:p>
            <a:pPr indent="-381000" lvl="0" marL="457200" rtl="0">
              <a:lnSpc>
                <a:spcPct val="115000"/>
              </a:lnSpc>
              <a:spcBef>
                <a:spcPts val="0"/>
              </a:spcBef>
              <a:spcAft>
                <a:spcPts val="0"/>
              </a:spcAft>
              <a:buClr>
                <a:schemeClr val="dk1"/>
              </a:buClr>
              <a:buSzPts val="2400"/>
              <a:buChar char=" "/>
            </a:pPr>
            <a:r>
              <a:t/>
            </a:r>
            <a:endParaRPr b="1" sz="2400">
              <a:solidFill>
                <a:schemeClr val="dk1"/>
              </a:solidFill>
            </a:endParaRPr>
          </a:p>
        </p:txBody>
      </p:sp>
      <p:pic>
        <p:nvPicPr>
          <p:cNvPr id="798" name="Shape 798"/>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Shape 804"/>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Business Requirement Document v1.0</a:t>
            </a:r>
            <a:endParaRPr/>
          </a:p>
        </p:txBody>
      </p:sp>
      <p:sp>
        <p:nvSpPr>
          <p:cNvPr id="805" name="Shape 805"/>
          <p:cNvSpPr txBox="1"/>
          <p:nvPr>
            <p:ph idx="1" type="body"/>
          </p:nvPr>
        </p:nvSpPr>
        <p:spPr>
          <a:xfrm>
            <a:off x="1097275" y="1576000"/>
            <a:ext cx="10822800" cy="5126400"/>
          </a:xfrm>
          <a:prstGeom prst="rect">
            <a:avLst/>
          </a:prstGeom>
        </p:spPr>
        <p:txBody>
          <a:bodyPr anchorCtr="0" anchor="t" bIns="91425" lIns="91425" spcFirstLastPara="1" rIns="91425" wrap="square" tIns="91425">
            <a:noAutofit/>
          </a:bodyPr>
          <a:lstStyle/>
          <a:p>
            <a:pPr indent="0" lvl="0" marL="0" rtl="0">
              <a:lnSpc>
                <a:spcPct val="100000"/>
              </a:lnSpc>
              <a:spcBef>
                <a:spcPts val="1800"/>
              </a:spcBef>
              <a:spcAft>
                <a:spcPts val="0"/>
              </a:spcAft>
              <a:buClr>
                <a:schemeClr val="dk1"/>
              </a:buClr>
              <a:buSzPts val="1100"/>
              <a:buFont typeface="Arial"/>
              <a:buNone/>
            </a:pPr>
            <a:r>
              <a:rPr b="1" lang="en-US">
                <a:solidFill>
                  <a:schemeClr val="dk1"/>
                </a:solidFill>
              </a:rPr>
              <a:t>2      Project Scope</a:t>
            </a:r>
            <a:endParaRPr b="1">
              <a:solidFill>
                <a:schemeClr val="dk1"/>
              </a:solidFill>
            </a:endParaRPr>
          </a:p>
          <a:p>
            <a:pPr indent="0" lvl="0" marL="0" rtl="0">
              <a:lnSpc>
                <a:spcPct val="100000"/>
              </a:lnSpc>
              <a:spcBef>
                <a:spcPts val="1800"/>
              </a:spcBef>
              <a:spcAft>
                <a:spcPts val="0"/>
              </a:spcAft>
              <a:buClr>
                <a:schemeClr val="dk1"/>
              </a:buClr>
              <a:buSzPts val="1100"/>
              <a:buFont typeface="Arial"/>
              <a:buNone/>
            </a:pPr>
            <a:r>
              <a:rPr b="1" lang="en-US">
                <a:solidFill>
                  <a:schemeClr val="dk1"/>
                </a:solidFill>
              </a:rPr>
              <a:t>2.1   In Scope Functionality</a:t>
            </a:r>
            <a:endParaRPr b="1">
              <a:solidFill>
                <a:schemeClr val="dk1"/>
              </a:solidFill>
            </a:endParaRPr>
          </a:p>
          <a:p>
            <a:pPr indent="-355600" lvl="0" marL="457200" rtl="0">
              <a:lnSpc>
                <a:spcPct val="115000"/>
              </a:lnSpc>
              <a:spcBef>
                <a:spcPts val="400"/>
              </a:spcBef>
              <a:spcAft>
                <a:spcPts val="0"/>
              </a:spcAft>
              <a:buSzPts val="2000"/>
              <a:buChar char="●"/>
            </a:pPr>
            <a:r>
              <a:rPr lang="en-US">
                <a:solidFill>
                  <a:schemeClr val="dk1"/>
                </a:solidFill>
              </a:rPr>
              <a:t>Create a Kafka producer module which can accept the data from below applications</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Supply Chain Management Application (Oracle SCM)  </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Financial Application (Oracle FCM)</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Transaction Data coming from online platform</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Ability to handle 10 million records at a time</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Create an interface between Kafka and the applications mentioned above</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Create an interface between Kafka and Consumer Applications mentioned below:</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Data Warehouse &amp; Hadoop</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Provide audit trail of all the data operations</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Integrate all the above modules using Kafka connect form a sophisticated data pipeline.</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b="1" sz="2400">
              <a:solidFill>
                <a:schemeClr val="dk1"/>
              </a:solidFill>
            </a:endParaRPr>
          </a:p>
        </p:txBody>
      </p:sp>
      <p:pic>
        <p:nvPicPr>
          <p:cNvPr id="806" name="Shape 806"/>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Shape 812"/>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Business Requirement Document v1.0</a:t>
            </a:r>
            <a:endParaRPr sz="3600"/>
          </a:p>
        </p:txBody>
      </p:sp>
      <p:sp>
        <p:nvSpPr>
          <p:cNvPr id="813" name="Shape 813"/>
          <p:cNvSpPr txBox="1"/>
          <p:nvPr>
            <p:ph idx="1" type="body"/>
          </p:nvPr>
        </p:nvSpPr>
        <p:spPr>
          <a:xfrm>
            <a:off x="1097275" y="1737400"/>
            <a:ext cx="10058400" cy="4561800"/>
          </a:xfrm>
          <a:prstGeom prst="rect">
            <a:avLst/>
          </a:prstGeom>
        </p:spPr>
        <p:txBody>
          <a:bodyPr anchorCtr="0" anchor="t" bIns="91425" lIns="91425" spcFirstLastPara="1" rIns="91425" wrap="square" tIns="91425">
            <a:noAutofit/>
          </a:bodyPr>
          <a:lstStyle/>
          <a:p>
            <a:pPr indent="0" lvl="0" marL="0" rtl="0">
              <a:lnSpc>
                <a:spcPct val="115000"/>
              </a:lnSpc>
              <a:spcBef>
                <a:spcPts val="1800"/>
              </a:spcBef>
              <a:spcAft>
                <a:spcPts val="0"/>
              </a:spcAft>
              <a:buClr>
                <a:schemeClr val="dk1"/>
              </a:buClr>
              <a:buSzPts val="1100"/>
              <a:buFont typeface="Arial"/>
              <a:buNone/>
            </a:pPr>
            <a:r>
              <a:rPr b="1" lang="en-US">
                <a:solidFill>
                  <a:schemeClr val="dk1"/>
                </a:solidFill>
              </a:rPr>
              <a:t>2      Project Scope</a:t>
            </a:r>
            <a:endParaRPr b="1">
              <a:solidFill>
                <a:schemeClr val="dk1"/>
              </a:solidFill>
            </a:endParaRPr>
          </a:p>
          <a:p>
            <a:pPr indent="0" lvl="0" marL="0" rtl="0">
              <a:lnSpc>
                <a:spcPct val="115000"/>
              </a:lnSpc>
              <a:spcBef>
                <a:spcPts val="1400"/>
              </a:spcBef>
              <a:spcAft>
                <a:spcPts val="0"/>
              </a:spcAft>
              <a:buClr>
                <a:schemeClr val="dk1"/>
              </a:buClr>
              <a:buSzPts val="1100"/>
              <a:buFont typeface="Arial"/>
              <a:buNone/>
            </a:pPr>
            <a:r>
              <a:rPr b="1" lang="en-US">
                <a:solidFill>
                  <a:schemeClr val="dk1"/>
                </a:solidFill>
              </a:rPr>
              <a:t>2.2       Out of Scope Functionality</a:t>
            </a:r>
            <a:endParaRPr b="1">
              <a:solidFill>
                <a:schemeClr val="dk1"/>
              </a:solidFill>
            </a:endParaRPr>
          </a:p>
          <a:p>
            <a:pPr indent="-355600" lvl="0" marL="457200" rtl="0">
              <a:lnSpc>
                <a:spcPct val="115000"/>
              </a:lnSpc>
              <a:spcBef>
                <a:spcPts val="400"/>
              </a:spcBef>
              <a:spcAft>
                <a:spcPts val="0"/>
              </a:spcAft>
              <a:buSzPts val="2000"/>
              <a:buChar char="●"/>
            </a:pPr>
            <a:r>
              <a:rPr lang="en-US">
                <a:solidFill>
                  <a:schemeClr val="dk1"/>
                </a:solidFill>
              </a:rPr>
              <a:t>This project leverages Kafka only for implementing stream processing and not for log aggregation and messaging</a:t>
            </a:r>
            <a:endParaRPr>
              <a:solidFill>
                <a:schemeClr val="dk1"/>
              </a:solidFill>
            </a:endParaRPr>
          </a:p>
          <a:p>
            <a:pPr indent="-355600" lvl="0" marL="457200" rtl="0">
              <a:lnSpc>
                <a:spcPct val="115000"/>
              </a:lnSpc>
              <a:spcBef>
                <a:spcPts val="0"/>
              </a:spcBef>
              <a:spcAft>
                <a:spcPts val="0"/>
              </a:spcAft>
              <a:buSzPts val="2000"/>
              <a:buChar char="●"/>
            </a:pPr>
            <a:r>
              <a:rPr lang="en-US">
                <a:solidFill>
                  <a:schemeClr val="dk1"/>
                </a:solidFill>
              </a:rPr>
              <a:t>Integrating Kafka with Elasticsearch is not in the scope of this project</a:t>
            </a:r>
            <a:endParaRPr>
              <a:solidFill>
                <a:schemeClr val="dk1"/>
              </a:solidFill>
            </a:endParaRPr>
          </a:p>
          <a:p>
            <a:pPr indent="0" lvl="0" marL="0" rtl="0">
              <a:lnSpc>
                <a:spcPct val="115000"/>
              </a:lnSpc>
              <a:spcBef>
                <a:spcPts val="1400"/>
              </a:spcBef>
              <a:spcAft>
                <a:spcPts val="400"/>
              </a:spcAft>
              <a:buClr>
                <a:schemeClr val="dk1"/>
              </a:buClr>
              <a:buSzPts val="1100"/>
              <a:buFont typeface="Arial"/>
              <a:buNone/>
            </a:pPr>
            <a:r>
              <a:t/>
            </a:r>
            <a:endParaRPr b="1" sz="2400">
              <a:solidFill>
                <a:schemeClr val="dk1"/>
              </a:solidFill>
            </a:endParaRPr>
          </a:p>
        </p:txBody>
      </p:sp>
      <p:pic>
        <p:nvPicPr>
          <p:cNvPr id="814" name="Shape 814"/>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Shape 820"/>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Business Requirement Document v1.0</a:t>
            </a:r>
            <a:endParaRPr/>
          </a:p>
        </p:txBody>
      </p:sp>
      <p:sp>
        <p:nvSpPr>
          <p:cNvPr id="821" name="Shape 821"/>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US">
                <a:solidFill>
                  <a:schemeClr val="dk1"/>
                </a:solidFill>
              </a:rPr>
              <a:t>3     Business Requirements</a:t>
            </a:r>
            <a:endParaRPr b="1">
              <a:solidFill>
                <a:schemeClr val="dk1"/>
              </a:solidFill>
            </a:endParaRPr>
          </a:p>
          <a:p>
            <a:pPr indent="0" lvl="0" marL="0" rtl="0">
              <a:lnSpc>
                <a:spcPct val="115000"/>
              </a:lnSpc>
              <a:spcBef>
                <a:spcPts val="600"/>
              </a:spcBef>
              <a:spcAft>
                <a:spcPts val="0"/>
              </a:spcAft>
              <a:buClr>
                <a:schemeClr val="dk1"/>
              </a:buClr>
              <a:buSzPts val="1100"/>
              <a:buFont typeface="Arial"/>
              <a:buNone/>
            </a:pPr>
            <a:r>
              <a:rPr b="1" lang="en-US">
                <a:solidFill>
                  <a:schemeClr val="dk1"/>
                </a:solidFill>
              </a:rPr>
              <a:t>3.1	Functional Requirements</a:t>
            </a:r>
            <a:endParaRPr b="1">
              <a:solidFill>
                <a:schemeClr val="dk1"/>
              </a:solidFill>
            </a:endParaRPr>
          </a:p>
          <a:p>
            <a:pPr indent="-355600" lvl="0" marL="457200" rtl="0">
              <a:lnSpc>
                <a:spcPct val="115000"/>
              </a:lnSpc>
              <a:spcBef>
                <a:spcPts val="600"/>
              </a:spcBef>
              <a:spcAft>
                <a:spcPts val="0"/>
              </a:spcAft>
              <a:buClr>
                <a:schemeClr val="dk1"/>
              </a:buClr>
              <a:buSzPts val="2000"/>
              <a:buAutoNum type="arabicPeriod"/>
            </a:pPr>
            <a:r>
              <a:rPr lang="en-US">
                <a:solidFill>
                  <a:schemeClr val="dk1"/>
                </a:solidFill>
              </a:rPr>
              <a:t>The producer module should be able to accept data from Supply Chain Management application (Oracle SCM), Financial Applications (Oracle FCM) and transactional data store(RDBMS).</a:t>
            </a:r>
            <a:endParaRPr>
              <a:solidFill>
                <a:schemeClr val="dk1"/>
              </a:solidFill>
            </a:endParaRPr>
          </a:p>
          <a:p>
            <a:pPr indent="-355600" lvl="0" marL="457200" rtl="0">
              <a:lnSpc>
                <a:spcPct val="115000"/>
              </a:lnSpc>
              <a:spcBef>
                <a:spcPts val="0"/>
              </a:spcBef>
              <a:spcAft>
                <a:spcPts val="0"/>
              </a:spcAft>
              <a:buClr>
                <a:schemeClr val="dk1"/>
              </a:buClr>
              <a:buSzPts val="2000"/>
              <a:buAutoNum type="arabicPeriod"/>
            </a:pPr>
            <a:r>
              <a:rPr lang="en-US">
                <a:solidFill>
                  <a:schemeClr val="dk1"/>
                </a:solidFill>
              </a:rPr>
              <a:t>The system should be able to handle streams of events or data changes and feeds these to other consumer data systems such as Data Warehouse and Hadoop.</a:t>
            </a:r>
            <a:endParaRPr>
              <a:solidFill>
                <a:schemeClr val="dk1"/>
              </a:solidFill>
            </a:endParaRPr>
          </a:p>
          <a:p>
            <a:pPr indent="-355600" lvl="0" marL="457200" rtl="0">
              <a:lnSpc>
                <a:spcPct val="115000"/>
              </a:lnSpc>
              <a:spcBef>
                <a:spcPts val="0"/>
              </a:spcBef>
              <a:spcAft>
                <a:spcPts val="0"/>
              </a:spcAft>
              <a:buClr>
                <a:schemeClr val="dk1"/>
              </a:buClr>
              <a:buSzPts val="2000"/>
              <a:buAutoNum type="arabicPeriod"/>
            </a:pPr>
            <a:r>
              <a:rPr lang="en-US">
                <a:solidFill>
                  <a:schemeClr val="dk1"/>
                </a:solidFill>
              </a:rPr>
              <a:t>The system will be able to handle both structured and unstructured data</a:t>
            </a:r>
            <a:endParaRPr>
              <a:solidFill>
                <a:schemeClr val="dk1"/>
              </a:solidFill>
            </a:endParaRPr>
          </a:p>
          <a:p>
            <a:pPr indent="0" lvl="0" marL="0" rtl="0">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b="1" sz="1700">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b="1" sz="1700">
              <a:solidFill>
                <a:schemeClr val="dk1"/>
              </a:solidFill>
              <a:latin typeface="Arial"/>
              <a:ea typeface="Arial"/>
              <a:cs typeface="Arial"/>
              <a:sym typeface="Arial"/>
            </a:endParaRPr>
          </a:p>
        </p:txBody>
      </p:sp>
      <p:pic>
        <p:nvPicPr>
          <p:cNvPr id="822" name="Shape 822"/>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Shape 828"/>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Business Requirement Document v1.0</a:t>
            </a:r>
            <a:endParaRPr sz="3600"/>
          </a:p>
        </p:txBody>
      </p:sp>
      <p:sp>
        <p:nvSpPr>
          <p:cNvPr id="829" name="Shape 829"/>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15000"/>
              </a:lnSpc>
              <a:spcBef>
                <a:spcPts val="1000"/>
              </a:spcBef>
              <a:spcAft>
                <a:spcPts val="0"/>
              </a:spcAft>
              <a:buClr>
                <a:schemeClr val="dk1"/>
              </a:buClr>
              <a:buSzPts val="1100"/>
              <a:buFont typeface="Arial"/>
              <a:buNone/>
            </a:pPr>
            <a:r>
              <a:rPr b="1" lang="en-US">
                <a:solidFill>
                  <a:srgbClr val="000000"/>
                </a:solidFill>
              </a:rPr>
              <a:t>3    Business Requirements</a:t>
            </a:r>
            <a:endParaRPr b="1">
              <a:solidFill>
                <a:srgbClr val="000000"/>
              </a:solidFill>
            </a:endParaRPr>
          </a:p>
          <a:p>
            <a:pPr indent="0" lvl="0" marL="0" rtl="0">
              <a:lnSpc>
                <a:spcPct val="115000"/>
              </a:lnSpc>
              <a:spcBef>
                <a:spcPts val="1000"/>
              </a:spcBef>
              <a:spcAft>
                <a:spcPts val="0"/>
              </a:spcAft>
              <a:buClr>
                <a:schemeClr val="dk1"/>
              </a:buClr>
              <a:buSzPts val="1100"/>
              <a:buFont typeface="Arial"/>
              <a:buNone/>
            </a:pPr>
            <a:r>
              <a:rPr b="1" lang="en-US">
                <a:solidFill>
                  <a:srgbClr val="000000"/>
                </a:solidFill>
              </a:rPr>
              <a:t>3.2   Functional Requirements</a:t>
            </a:r>
            <a:endParaRPr b="1">
              <a:solidFill>
                <a:srgbClr val="000000"/>
              </a:solidFill>
            </a:endParaRPr>
          </a:p>
          <a:p>
            <a:pPr indent="0" lvl="0" marL="0" rtl="0">
              <a:lnSpc>
                <a:spcPct val="115000"/>
              </a:lnSpc>
              <a:spcBef>
                <a:spcPts val="400"/>
              </a:spcBef>
              <a:spcAft>
                <a:spcPts val="0"/>
              </a:spcAft>
              <a:buNone/>
            </a:pPr>
            <a:r>
              <a:rPr lang="en-US">
                <a:solidFill>
                  <a:srgbClr val="000000"/>
                </a:solidFill>
              </a:rPr>
              <a:t>4.	Kafka will act as an intermediary between the producer and the consumer. It will use the API's to get and broadcast data to consumer applications. </a:t>
            </a:r>
            <a:endParaRPr>
              <a:solidFill>
                <a:srgbClr val="000000"/>
              </a:solidFill>
            </a:endParaRPr>
          </a:p>
          <a:p>
            <a:pPr indent="0" lvl="0" marL="0" rtl="0">
              <a:lnSpc>
                <a:spcPct val="115000"/>
              </a:lnSpc>
              <a:spcBef>
                <a:spcPts val="0"/>
              </a:spcBef>
              <a:spcAft>
                <a:spcPts val="0"/>
              </a:spcAft>
              <a:buNone/>
            </a:pPr>
            <a:r>
              <a:rPr lang="en-US">
                <a:solidFill>
                  <a:srgbClr val="000000"/>
                </a:solidFill>
              </a:rPr>
              <a:t>5.	Schema Registry to centrally manage schemas, validate compatibility, and provide warnings if data does not conform to the schema</a:t>
            </a:r>
            <a:endParaRPr>
              <a:solidFill>
                <a:srgbClr val="000000"/>
              </a:solidFill>
            </a:endParaRPr>
          </a:p>
          <a:p>
            <a:pPr indent="0" lvl="0" marL="0" rtl="0">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b="1" sz="1700">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b="1" sz="1700">
              <a:solidFill>
                <a:schemeClr val="dk1"/>
              </a:solidFill>
              <a:latin typeface="Arial"/>
              <a:ea typeface="Arial"/>
              <a:cs typeface="Arial"/>
              <a:sym typeface="Arial"/>
            </a:endParaRPr>
          </a:p>
        </p:txBody>
      </p:sp>
      <p:pic>
        <p:nvPicPr>
          <p:cNvPr id="830" name="Shape 830"/>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p:nvPr/>
        </p:nvSpPr>
        <p:spPr>
          <a:xfrm>
            <a:off x="8097675" y="1127200"/>
            <a:ext cx="3777900" cy="5187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a:off x="4158150" y="1127100"/>
            <a:ext cx="3939600" cy="51876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85200C">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a:off x="380250" y="1127100"/>
            <a:ext cx="3777900" cy="5187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txBox="1"/>
          <p:nvPr>
            <p:ph idx="1" type="body"/>
          </p:nvPr>
        </p:nvSpPr>
        <p:spPr>
          <a:xfrm>
            <a:off x="371050" y="2959950"/>
            <a:ext cx="3723300" cy="28731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Clr>
                <a:srgbClr val="000000"/>
              </a:buClr>
              <a:buSzPts val="2000"/>
              <a:buChar char="●"/>
            </a:pPr>
            <a:r>
              <a:rPr lang="en-US">
                <a:solidFill>
                  <a:srgbClr val="000000"/>
                </a:solidFill>
              </a:rPr>
              <a:t>Based in Phoenix, Arizona since 1945</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16000 locations in United States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Number of employees: 18000</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Fleet size: 150,000 trucks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Revenue: $672.8 million(2016)</a:t>
            </a:r>
            <a:endParaRPr>
              <a:solidFill>
                <a:srgbClr val="000000"/>
              </a:solidFill>
            </a:endParaRPr>
          </a:p>
        </p:txBody>
      </p:sp>
      <p:sp>
        <p:nvSpPr>
          <p:cNvPr id="171" name="Shape 171"/>
          <p:cNvSpPr txBox="1"/>
          <p:nvPr>
            <p:ph idx="1" type="body"/>
          </p:nvPr>
        </p:nvSpPr>
        <p:spPr>
          <a:xfrm>
            <a:off x="4266300" y="2974500"/>
            <a:ext cx="3723300" cy="28731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Clr>
                <a:srgbClr val="000000"/>
              </a:buClr>
              <a:buSzPts val="2000"/>
              <a:buChar char="●"/>
            </a:pPr>
            <a:r>
              <a:rPr lang="en-US">
                <a:solidFill>
                  <a:srgbClr val="000000"/>
                </a:solidFill>
              </a:rPr>
              <a:t>Based in Lansing, Michigan since 1985</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380 locations worldwide</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N</a:t>
            </a:r>
            <a:r>
              <a:rPr lang="en-US">
                <a:solidFill>
                  <a:srgbClr val="000000"/>
                </a:solidFill>
              </a:rPr>
              <a:t>umber of employees: 170+</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F</a:t>
            </a:r>
            <a:r>
              <a:rPr lang="en-US">
                <a:solidFill>
                  <a:srgbClr val="000000"/>
                </a:solidFill>
              </a:rPr>
              <a:t>leet size: more than 2,800 trucks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Revenue: $7.8 million(2016)</a:t>
            </a:r>
            <a:endParaRPr>
              <a:solidFill>
                <a:srgbClr val="000000"/>
              </a:solidFill>
            </a:endParaRPr>
          </a:p>
        </p:txBody>
      </p:sp>
      <p:sp>
        <p:nvSpPr>
          <p:cNvPr id="172" name="Shape 172"/>
          <p:cNvSpPr txBox="1"/>
          <p:nvPr>
            <p:ph idx="1" type="body"/>
          </p:nvPr>
        </p:nvSpPr>
        <p:spPr>
          <a:xfrm>
            <a:off x="8097750" y="3067275"/>
            <a:ext cx="3777900" cy="22191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Clr>
                <a:srgbClr val="000000"/>
              </a:buClr>
              <a:buSzPts val="2000"/>
              <a:buChar char="●"/>
            </a:pPr>
            <a:r>
              <a:rPr lang="en-US">
                <a:solidFill>
                  <a:srgbClr val="000000"/>
                </a:solidFill>
              </a:rPr>
              <a:t>Based in Fenton, Missouri since 1928</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more than 1000 agents worldwide</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Number of employees: 500-1000</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Fleet size: 7510 trucks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Revenue: $70.48 million</a:t>
            </a:r>
            <a:endParaRPr>
              <a:solidFill>
                <a:srgbClr val="000000"/>
              </a:solidFill>
            </a:endParaRPr>
          </a:p>
        </p:txBody>
      </p:sp>
      <p:sp>
        <p:nvSpPr>
          <p:cNvPr id="173" name="Shape 173"/>
          <p:cNvSpPr txBox="1"/>
          <p:nvPr>
            <p:ph type="title"/>
          </p:nvPr>
        </p:nvSpPr>
        <p:spPr>
          <a:xfrm>
            <a:off x="4266263" y="1127200"/>
            <a:ext cx="3723300" cy="840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US"/>
              <a:t> </a:t>
            </a:r>
            <a:endParaRPr/>
          </a:p>
        </p:txBody>
      </p:sp>
      <p:cxnSp>
        <p:nvCxnSpPr>
          <p:cNvPr id="174" name="Shape 174"/>
          <p:cNvCxnSpPr/>
          <p:nvPr/>
        </p:nvCxnSpPr>
        <p:spPr>
          <a:xfrm>
            <a:off x="393825" y="1127150"/>
            <a:ext cx="11502300" cy="0"/>
          </a:xfrm>
          <a:prstGeom prst="straightConnector1">
            <a:avLst/>
          </a:prstGeom>
          <a:noFill/>
          <a:ln cap="flat" cmpd="sng" w="9525">
            <a:solidFill>
              <a:schemeClr val="dk2"/>
            </a:solidFill>
            <a:prstDash val="solid"/>
            <a:round/>
            <a:headEnd len="med" w="med" type="none"/>
            <a:tailEnd len="med" w="med" type="none"/>
          </a:ln>
        </p:spPr>
      </p:cxnSp>
      <p:pic>
        <p:nvPicPr>
          <p:cNvPr id="175" name="Shape 175"/>
          <p:cNvPicPr preferRelativeResize="0"/>
          <p:nvPr/>
        </p:nvPicPr>
        <p:blipFill>
          <a:blip r:embed="rId3">
            <a:alphaModFix/>
          </a:blip>
          <a:stretch>
            <a:fillRect/>
          </a:stretch>
        </p:blipFill>
        <p:spPr>
          <a:xfrm>
            <a:off x="8390325" y="1253175"/>
            <a:ext cx="3274425" cy="992075"/>
          </a:xfrm>
          <a:prstGeom prst="rect">
            <a:avLst/>
          </a:prstGeom>
          <a:noFill/>
          <a:ln>
            <a:noFill/>
          </a:ln>
        </p:spPr>
      </p:pic>
      <p:pic>
        <p:nvPicPr>
          <p:cNvPr id="176" name="Shape 176"/>
          <p:cNvPicPr preferRelativeResize="0"/>
          <p:nvPr/>
        </p:nvPicPr>
        <p:blipFill>
          <a:blip r:embed="rId4">
            <a:alphaModFix/>
          </a:blip>
          <a:stretch>
            <a:fillRect/>
          </a:stretch>
        </p:blipFill>
        <p:spPr>
          <a:xfrm>
            <a:off x="4647675" y="1262550"/>
            <a:ext cx="2996875" cy="1385100"/>
          </a:xfrm>
          <a:prstGeom prst="rect">
            <a:avLst/>
          </a:prstGeom>
          <a:noFill/>
          <a:ln>
            <a:noFill/>
          </a:ln>
        </p:spPr>
      </p:pic>
      <p:sp>
        <p:nvSpPr>
          <p:cNvPr id="177" name="Shape 177"/>
          <p:cNvSpPr txBox="1"/>
          <p:nvPr/>
        </p:nvSpPr>
        <p:spPr>
          <a:xfrm>
            <a:off x="380250" y="272200"/>
            <a:ext cx="11388000" cy="8550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US" sz="3600">
                <a:solidFill>
                  <a:srgbClr val="3F3F3F"/>
                </a:solidFill>
                <a:latin typeface="Calibri"/>
                <a:ea typeface="Calibri"/>
                <a:cs typeface="Calibri"/>
                <a:sym typeface="Calibri"/>
              </a:rPr>
              <a:t>Competitor Landscape</a:t>
            </a:r>
            <a:r>
              <a:rPr b="1" baseline="30000" lang="en-US" sz="3600">
                <a:solidFill>
                  <a:srgbClr val="3F3F3F"/>
                </a:solidFill>
                <a:latin typeface="Calibri"/>
                <a:ea typeface="Calibri"/>
                <a:cs typeface="Calibri"/>
                <a:sym typeface="Calibri"/>
              </a:rPr>
              <a:t>[37][38][39]</a:t>
            </a:r>
            <a:endParaRPr baseline="30000"/>
          </a:p>
        </p:txBody>
      </p:sp>
      <p:cxnSp>
        <p:nvCxnSpPr>
          <p:cNvPr id="178" name="Shape 178"/>
          <p:cNvCxnSpPr/>
          <p:nvPr/>
        </p:nvCxnSpPr>
        <p:spPr>
          <a:xfrm>
            <a:off x="399000" y="2811075"/>
            <a:ext cx="11471700" cy="0"/>
          </a:xfrm>
          <a:prstGeom prst="straightConnector1">
            <a:avLst/>
          </a:prstGeom>
          <a:noFill/>
          <a:ln cap="flat" cmpd="sng" w="9525">
            <a:solidFill>
              <a:schemeClr val="dk2"/>
            </a:solidFill>
            <a:prstDash val="solid"/>
            <a:round/>
            <a:headEnd len="med" w="med" type="none"/>
            <a:tailEnd len="med" w="med" type="none"/>
          </a:ln>
        </p:spPr>
      </p:cxnSp>
      <p:pic>
        <p:nvPicPr>
          <p:cNvPr id="179" name="Shape 179"/>
          <p:cNvPicPr preferRelativeResize="0"/>
          <p:nvPr/>
        </p:nvPicPr>
        <p:blipFill>
          <a:blip r:embed="rId5">
            <a:alphaModFix/>
          </a:blip>
          <a:stretch>
            <a:fillRect/>
          </a:stretch>
        </p:blipFill>
        <p:spPr>
          <a:xfrm>
            <a:off x="955388" y="1310375"/>
            <a:ext cx="2627625" cy="1289475"/>
          </a:xfrm>
          <a:prstGeom prst="rect">
            <a:avLst/>
          </a:prstGeom>
          <a:noFill/>
          <a:ln>
            <a:noFill/>
          </a:ln>
        </p:spPr>
      </p:pic>
      <p:pic>
        <p:nvPicPr>
          <p:cNvPr id="180" name="Shape 180"/>
          <p:cNvPicPr preferRelativeResize="0"/>
          <p:nvPr/>
        </p:nvPicPr>
        <p:blipFill>
          <a:blip r:embed="rId6">
            <a:alphaModFix/>
          </a:blip>
          <a:stretch>
            <a:fillRect/>
          </a:stretch>
        </p:blipFill>
        <p:spPr>
          <a:xfrm>
            <a:off x="8390325" y="2371250"/>
            <a:ext cx="3274425" cy="292325"/>
          </a:xfrm>
          <a:prstGeom prst="rect">
            <a:avLst/>
          </a:prstGeom>
          <a:noFill/>
          <a:ln>
            <a:noFill/>
          </a:ln>
        </p:spPr>
      </p:pic>
      <p:sp>
        <p:nvSpPr>
          <p:cNvPr id="181" name="Shape 181"/>
          <p:cNvSpPr txBox="1"/>
          <p:nvPr/>
        </p:nvSpPr>
        <p:spPr>
          <a:xfrm>
            <a:off x="278500" y="6434450"/>
            <a:ext cx="11913600" cy="42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200">
                <a:solidFill>
                  <a:srgbClr val="F3F3F3"/>
                </a:solidFill>
                <a:latin typeface="Calibri"/>
                <a:ea typeface="Calibri"/>
                <a:cs typeface="Calibri"/>
                <a:sym typeface="Calibri"/>
              </a:rPr>
              <a:t>References: </a:t>
            </a:r>
            <a:r>
              <a:rPr lang="en-US" sz="1200" u="sng">
                <a:solidFill>
                  <a:srgbClr val="F3F3F3"/>
                </a:solidFill>
                <a:latin typeface="Calibri"/>
                <a:ea typeface="Calibri"/>
                <a:cs typeface="Calibri"/>
                <a:sym typeface="Calibri"/>
                <a:hlinkClick r:id="rId7"/>
              </a:rPr>
              <a:t>https://en.wikipedia.org/wiki/U-Haul</a:t>
            </a:r>
            <a:r>
              <a:rPr lang="en-US" sz="1200">
                <a:solidFill>
                  <a:srgbClr val="F3F3F3"/>
                </a:solidFill>
                <a:latin typeface="Calibri"/>
                <a:ea typeface="Calibri"/>
                <a:cs typeface="Calibri"/>
                <a:sym typeface="Calibri"/>
              </a:rPr>
              <a:t>[37]    </a:t>
            </a:r>
            <a:r>
              <a:rPr lang="en-US" sz="1200" u="sng">
                <a:solidFill>
                  <a:srgbClr val="F3F3F3"/>
                </a:solidFill>
                <a:latin typeface="Calibri"/>
                <a:ea typeface="Calibri"/>
                <a:cs typeface="Calibri"/>
                <a:sym typeface="Calibri"/>
                <a:hlinkClick r:id="rId8"/>
              </a:rPr>
              <a:t>https://twomenandatruck.com/</a:t>
            </a:r>
            <a:r>
              <a:rPr lang="en-US" sz="1200">
                <a:solidFill>
                  <a:srgbClr val="F3F3F3"/>
                </a:solidFill>
                <a:latin typeface="Calibri"/>
                <a:ea typeface="Calibri"/>
                <a:cs typeface="Calibri"/>
                <a:sym typeface="Calibri"/>
              </a:rPr>
              <a:t>[38]       </a:t>
            </a:r>
            <a:r>
              <a:rPr lang="en-US" sz="1200" u="sng">
                <a:solidFill>
                  <a:srgbClr val="F3F3F3"/>
                </a:solidFill>
                <a:latin typeface="Calibri"/>
                <a:ea typeface="Calibri"/>
                <a:cs typeface="Calibri"/>
                <a:sym typeface="Calibri"/>
                <a:hlinkClick r:id="rId9"/>
              </a:rPr>
              <a:t>https://en.wikipedia.org/wiki/United_Van_Lines</a:t>
            </a:r>
            <a:r>
              <a:rPr lang="en-US" sz="1200">
                <a:solidFill>
                  <a:srgbClr val="F3F3F3"/>
                </a:solidFill>
                <a:latin typeface="Calibri"/>
                <a:ea typeface="Calibri"/>
                <a:cs typeface="Calibri"/>
                <a:sym typeface="Calibri"/>
              </a:rPr>
              <a:t>[39]</a:t>
            </a:r>
            <a:endParaRPr sz="1200">
              <a:solidFill>
                <a:srgbClr val="F3F3F3"/>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t/>
            </a:r>
            <a:endParaRPr sz="1200">
              <a:solidFill>
                <a:srgbClr val="F3F3F3"/>
              </a:solidFill>
              <a:latin typeface="Calibri"/>
              <a:ea typeface="Calibri"/>
              <a:cs typeface="Calibri"/>
              <a:sym typeface="Calibri"/>
            </a:endParaRPr>
          </a:p>
          <a:p>
            <a:pPr indent="0" lvl="0" marL="0">
              <a:spcBef>
                <a:spcPts val="0"/>
              </a:spcBef>
              <a:spcAft>
                <a:spcPts val="0"/>
              </a:spcAft>
              <a:buNone/>
            </a:pPr>
            <a:r>
              <a:t/>
            </a:r>
            <a:endParaRPr sz="1200">
              <a:solidFill>
                <a:srgbClr val="F3F3F3"/>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Shape 836"/>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Business Requirement Document v1.0</a:t>
            </a:r>
            <a:endParaRPr/>
          </a:p>
        </p:txBody>
      </p:sp>
      <p:sp>
        <p:nvSpPr>
          <p:cNvPr id="837" name="Shape 837"/>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b="1" lang="en-US" sz="2400">
                <a:solidFill>
                  <a:srgbClr val="4A4A4A"/>
                </a:solidFill>
              </a:rPr>
              <a:t>3.2 Non-Functional Requirements</a:t>
            </a:r>
            <a:endParaRPr b="1" sz="1700">
              <a:solidFill>
                <a:schemeClr val="dk1"/>
              </a:solidFill>
              <a:latin typeface="Arial"/>
              <a:ea typeface="Arial"/>
              <a:cs typeface="Arial"/>
              <a:sym typeface="Arial"/>
            </a:endParaRPr>
          </a:p>
        </p:txBody>
      </p:sp>
      <p:pic>
        <p:nvPicPr>
          <p:cNvPr id="838" name="Shape 838"/>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839" name="Shape 839"/>
          <p:cNvSpPr txBox="1"/>
          <p:nvPr>
            <p:ph type="title"/>
          </p:nvPr>
        </p:nvSpPr>
        <p:spPr>
          <a:xfrm>
            <a:off x="1066855"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pic>
        <p:nvPicPr>
          <p:cNvPr id="840" name="Shape 840"/>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841" name="Shape 841"/>
          <p:cNvSpPr txBox="1"/>
          <p:nvPr/>
        </p:nvSpPr>
        <p:spPr>
          <a:xfrm>
            <a:off x="0" y="6291900"/>
            <a:ext cx="12192000" cy="47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sz="1100">
              <a:solidFill>
                <a:srgbClr val="FFFFFF"/>
              </a:solidFill>
            </a:endParaRPr>
          </a:p>
        </p:txBody>
      </p:sp>
      <p:sp>
        <p:nvSpPr>
          <p:cNvPr id="842" name="Shape 842"/>
          <p:cNvSpPr txBox="1"/>
          <p:nvPr>
            <p:ph idx="1" type="body"/>
          </p:nvPr>
        </p:nvSpPr>
        <p:spPr>
          <a:xfrm>
            <a:off x="1249675" y="2459000"/>
            <a:ext cx="3161700" cy="3562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2400" u="sng">
                <a:solidFill>
                  <a:srgbClr val="000000"/>
                </a:solidFill>
              </a:rPr>
              <a:t>Producer</a:t>
            </a:r>
            <a:endParaRPr b="1" sz="2400" u="sng">
              <a:solidFill>
                <a:srgbClr val="000000"/>
              </a:solidFill>
            </a:endParaRPr>
          </a:p>
          <a:p>
            <a:pPr indent="0" lvl="0" marL="0" marR="0" rtl="0" algn="l">
              <a:lnSpc>
                <a:spcPct val="115000"/>
              </a:lnSpc>
              <a:spcBef>
                <a:spcPts val="0"/>
              </a:spcBef>
              <a:spcAft>
                <a:spcPts val="0"/>
              </a:spcAft>
              <a:buNone/>
            </a:pPr>
            <a:r>
              <a:rPr lang="en-US">
                <a:solidFill>
                  <a:srgbClr val="000000"/>
                </a:solidFill>
              </a:rPr>
              <a:t>Parameters:</a:t>
            </a:r>
            <a:endParaRPr>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US">
                <a:solidFill>
                  <a:srgbClr val="000000"/>
                </a:solidFill>
              </a:rPr>
              <a:t>200 byte messages</a:t>
            </a:r>
            <a:endParaRPr>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US">
                <a:solidFill>
                  <a:srgbClr val="000000"/>
                </a:solidFill>
              </a:rPr>
              <a:t>200 message batches</a:t>
            </a:r>
            <a:endParaRPr>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US">
                <a:solidFill>
                  <a:srgbClr val="000000"/>
                </a:solidFill>
              </a:rPr>
              <a:t>40k batch size</a:t>
            </a:r>
            <a:endParaRPr>
              <a:solidFill>
                <a:srgbClr val="000000"/>
              </a:solidFill>
            </a:endParaRPr>
          </a:p>
          <a:p>
            <a:pPr indent="0" lvl="0" marL="0" marR="0" rtl="0" algn="l">
              <a:lnSpc>
                <a:spcPct val="115000"/>
              </a:lnSpc>
              <a:spcBef>
                <a:spcPts val="0"/>
              </a:spcBef>
              <a:spcAft>
                <a:spcPts val="0"/>
              </a:spcAft>
              <a:buNone/>
            </a:pPr>
            <a:r>
              <a:rPr lang="en-US">
                <a:solidFill>
                  <a:srgbClr val="000000"/>
                </a:solidFill>
              </a:rPr>
              <a:t>Results:</a:t>
            </a:r>
            <a:endParaRPr>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US">
                <a:solidFill>
                  <a:srgbClr val="000000"/>
                </a:solidFill>
              </a:rPr>
              <a:t>90 MB/sec throughput</a:t>
            </a:r>
            <a:endParaRPr>
              <a:solidFill>
                <a:srgbClr val="000000"/>
              </a:solidFill>
            </a:endParaRPr>
          </a:p>
        </p:txBody>
      </p:sp>
      <p:sp>
        <p:nvSpPr>
          <p:cNvPr id="843" name="Shape 843"/>
          <p:cNvSpPr txBox="1"/>
          <p:nvPr>
            <p:ph idx="1" type="body"/>
          </p:nvPr>
        </p:nvSpPr>
        <p:spPr>
          <a:xfrm>
            <a:off x="4547450" y="2475550"/>
            <a:ext cx="3097200" cy="3562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US" u="sng">
                <a:solidFill>
                  <a:srgbClr val="000000"/>
                </a:solidFill>
              </a:rPr>
              <a:t>Broker</a:t>
            </a:r>
            <a:endParaRPr b="1" u="sng">
              <a:solidFill>
                <a:srgbClr val="000000"/>
              </a:solidFill>
            </a:endParaRPr>
          </a:p>
          <a:p>
            <a:pPr indent="0" lvl="0" marL="0" marR="0" rtl="0" algn="l">
              <a:lnSpc>
                <a:spcPct val="115000"/>
              </a:lnSpc>
              <a:spcBef>
                <a:spcPts val="0"/>
              </a:spcBef>
              <a:spcAft>
                <a:spcPts val="0"/>
              </a:spcAft>
              <a:buNone/>
            </a:pPr>
            <a:r>
              <a:rPr lang="en-US">
                <a:solidFill>
                  <a:srgbClr val="000000"/>
                </a:solidFill>
              </a:rPr>
              <a:t>Parameters:</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100 topics</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100k broker flush interval</a:t>
            </a:r>
            <a:endParaRPr>
              <a:solidFill>
                <a:srgbClr val="000000"/>
              </a:solidFill>
            </a:endParaRPr>
          </a:p>
          <a:p>
            <a:pPr indent="0" lvl="0" marL="0" marR="0" rtl="0" algn="l">
              <a:lnSpc>
                <a:spcPct val="100000"/>
              </a:lnSpc>
              <a:spcBef>
                <a:spcPts val="0"/>
              </a:spcBef>
              <a:spcAft>
                <a:spcPts val="0"/>
              </a:spcAft>
              <a:buNone/>
            </a:pPr>
            <a:r>
              <a:t/>
            </a:r>
            <a:endParaRPr sz="2400"/>
          </a:p>
        </p:txBody>
      </p:sp>
      <p:sp>
        <p:nvSpPr>
          <p:cNvPr id="844" name="Shape 844"/>
          <p:cNvSpPr txBox="1"/>
          <p:nvPr>
            <p:ph idx="1" type="body"/>
          </p:nvPr>
        </p:nvSpPr>
        <p:spPr>
          <a:xfrm>
            <a:off x="8096150" y="2475600"/>
            <a:ext cx="3029100" cy="3562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US" u="sng">
                <a:solidFill>
                  <a:srgbClr val="000000"/>
                </a:solidFill>
              </a:rPr>
              <a:t>Consumer</a:t>
            </a:r>
            <a:endParaRPr b="1" u="sng">
              <a:solidFill>
                <a:srgbClr val="000000"/>
              </a:solidFill>
            </a:endParaRPr>
          </a:p>
          <a:p>
            <a:pPr indent="0" lvl="0" marL="0" marR="0" rtl="0" algn="l">
              <a:lnSpc>
                <a:spcPct val="115000"/>
              </a:lnSpc>
              <a:spcBef>
                <a:spcPts val="0"/>
              </a:spcBef>
              <a:spcAft>
                <a:spcPts val="0"/>
              </a:spcAft>
              <a:buNone/>
            </a:pPr>
            <a:r>
              <a:rPr lang="en-US">
                <a:solidFill>
                  <a:srgbClr val="000000"/>
                </a:solidFill>
              </a:rPr>
              <a:t>Parameters:</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1MB consumer batch size</a:t>
            </a:r>
            <a:endParaRPr>
              <a:solidFill>
                <a:srgbClr val="000000"/>
              </a:solidFill>
            </a:endParaRPr>
          </a:p>
          <a:p>
            <a:pPr indent="0" lvl="0" marL="0" marR="0" rtl="0" algn="l">
              <a:lnSpc>
                <a:spcPct val="115000"/>
              </a:lnSpc>
              <a:spcBef>
                <a:spcPts val="0"/>
              </a:spcBef>
              <a:spcAft>
                <a:spcPts val="0"/>
              </a:spcAft>
              <a:buNone/>
            </a:pPr>
            <a:r>
              <a:rPr lang="en-US">
                <a:solidFill>
                  <a:srgbClr val="000000"/>
                </a:solidFill>
              </a:rPr>
              <a:t>Results:</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60 MB/sec throughput</a:t>
            </a:r>
            <a:endParaRPr>
              <a:solidFill>
                <a:srgbClr val="000000"/>
              </a:solidFill>
            </a:endParaRPr>
          </a:p>
          <a:p>
            <a:pPr indent="-355600" lvl="0" marL="457200" marR="0" rtl="0" algn="l">
              <a:lnSpc>
                <a:spcPct val="115000"/>
              </a:lnSpc>
              <a:spcBef>
                <a:spcPts val="0"/>
              </a:spcBef>
              <a:spcAft>
                <a:spcPts val="0"/>
              </a:spcAft>
              <a:buClr>
                <a:srgbClr val="000000"/>
              </a:buClr>
              <a:buSzPts val="2000"/>
              <a:buChar char="●"/>
            </a:pPr>
            <a:r>
              <a:rPr lang="en-US">
                <a:solidFill>
                  <a:srgbClr val="000000"/>
                </a:solidFill>
              </a:rPr>
              <a:t>220 ms latency from producer</a:t>
            </a:r>
            <a:endParaRPr>
              <a:solidFill>
                <a:srgbClr val="00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Shape 850"/>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Testing</a:t>
            </a:r>
            <a:r>
              <a:rPr lang="en-US"/>
              <a:t> </a:t>
            </a:r>
            <a:r>
              <a:rPr b="1" lang="en-US" sz="3600"/>
              <a:t>-</a:t>
            </a:r>
            <a:r>
              <a:rPr lang="en-US"/>
              <a:t> </a:t>
            </a:r>
            <a:r>
              <a:rPr b="1" lang="en-US" sz="3600"/>
              <a:t>Scope</a:t>
            </a:r>
            <a:r>
              <a:rPr lang="en-US"/>
              <a:t> </a:t>
            </a:r>
            <a:endParaRPr b="1" u="sng">
              <a:solidFill>
                <a:srgbClr val="000000"/>
              </a:solidFill>
            </a:endParaRPr>
          </a:p>
        </p:txBody>
      </p:sp>
      <p:sp>
        <p:nvSpPr>
          <p:cNvPr id="851" name="Shape 851"/>
          <p:cNvSpPr txBox="1"/>
          <p:nvPr/>
        </p:nvSpPr>
        <p:spPr>
          <a:xfrm>
            <a:off x="1338600" y="1925375"/>
            <a:ext cx="3153900" cy="385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52" name="Shape 852"/>
          <p:cNvSpPr txBox="1"/>
          <p:nvPr/>
        </p:nvSpPr>
        <p:spPr>
          <a:xfrm>
            <a:off x="935200" y="1925375"/>
            <a:ext cx="10419300" cy="385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US" sz="2000">
                <a:latin typeface="Calibri"/>
                <a:ea typeface="Calibri"/>
                <a:cs typeface="Calibri"/>
                <a:sym typeface="Calibri"/>
              </a:rPr>
              <a:t>SCOPE</a:t>
            </a:r>
            <a:endParaRPr b="1" sz="2000">
              <a:latin typeface="Calibri"/>
              <a:ea typeface="Calibri"/>
              <a:cs typeface="Calibri"/>
              <a:sym typeface="Calibri"/>
            </a:endParaRPr>
          </a:p>
          <a:p>
            <a:pPr indent="0" lvl="0" marL="0">
              <a:spcBef>
                <a:spcPts val="0"/>
              </a:spcBef>
              <a:spcAft>
                <a:spcPts val="0"/>
              </a:spcAft>
              <a:buNone/>
            </a:pPr>
            <a:r>
              <a:t/>
            </a:r>
            <a:endParaRPr sz="2000">
              <a:latin typeface="Calibri"/>
              <a:ea typeface="Calibri"/>
              <a:cs typeface="Calibri"/>
              <a:sym typeface="Calibri"/>
            </a:endParaRPr>
          </a:p>
          <a:p>
            <a:pPr indent="-355600" lvl="0" marL="457200" rtl="0">
              <a:spcBef>
                <a:spcPts val="0"/>
              </a:spcBef>
              <a:spcAft>
                <a:spcPts val="0"/>
              </a:spcAft>
              <a:buClr>
                <a:schemeClr val="accent1"/>
              </a:buClr>
              <a:buSzPts val="2000"/>
              <a:buFont typeface="Calibri"/>
              <a:buChar char="●"/>
            </a:pPr>
            <a:r>
              <a:rPr lang="en-US" sz="2000">
                <a:solidFill>
                  <a:srgbClr val="222222"/>
                </a:solidFill>
                <a:highlight>
                  <a:schemeClr val="lt1"/>
                </a:highlight>
                <a:latin typeface="Calibri"/>
                <a:ea typeface="Calibri"/>
                <a:cs typeface="Calibri"/>
                <a:sym typeface="Calibri"/>
              </a:rPr>
              <a:t>Test scenarios/Test objectives that will be validated  such as integration testing with the database and reporting platform, unit testing on every kafka module for successful stream delivery, API testing</a:t>
            </a:r>
            <a:endParaRPr sz="2000">
              <a:solidFill>
                <a:srgbClr val="222222"/>
              </a:solidFill>
              <a:highlight>
                <a:schemeClr val="lt1"/>
              </a:highlight>
              <a:latin typeface="Calibri"/>
              <a:ea typeface="Calibri"/>
              <a:cs typeface="Calibri"/>
              <a:sym typeface="Calibri"/>
            </a:endParaRPr>
          </a:p>
          <a:p>
            <a:pPr indent="-355600" lvl="0" marL="457200" rtl="0">
              <a:lnSpc>
                <a:spcPct val="115000"/>
              </a:lnSpc>
              <a:spcBef>
                <a:spcPts val="0"/>
              </a:spcBef>
              <a:spcAft>
                <a:spcPts val="0"/>
              </a:spcAft>
              <a:buClr>
                <a:schemeClr val="accent1"/>
              </a:buClr>
              <a:buSzPts val="2000"/>
              <a:buChar char="●"/>
            </a:pPr>
            <a:r>
              <a:rPr lang="en-US" sz="2000">
                <a:solidFill>
                  <a:srgbClr val="343434"/>
                </a:solidFill>
                <a:latin typeface="Calibri"/>
                <a:ea typeface="Calibri"/>
                <a:cs typeface="Calibri"/>
                <a:sym typeface="Calibri"/>
              </a:rPr>
              <a:t>Define the </a:t>
            </a:r>
            <a:r>
              <a:rPr b="1" lang="en-US" sz="2000">
                <a:solidFill>
                  <a:srgbClr val="343434"/>
                </a:solidFill>
                <a:latin typeface="Calibri"/>
                <a:ea typeface="Calibri"/>
                <a:cs typeface="Calibri"/>
                <a:sym typeface="Calibri"/>
              </a:rPr>
              <a:t>target</a:t>
            </a:r>
            <a:r>
              <a:rPr lang="en-US" sz="2000">
                <a:solidFill>
                  <a:srgbClr val="343434"/>
                </a:solidFill>
                <a:latin typeface="Calibri"/>
                <a:ea typeface="Calibri"/>
                <a:cs typeface="Calibri"/>
                <a:sym typeface="Calibri"/>
              </a:rPr>
              <a:t> or the </a:t>
            </a:r>
            <a:r>
              <a:rPr b="1" lang="en-US" sz="2000">
                <a:solidFill>
                  <a:srgbClr val="343434"/>
                </a:solidFill>
                <a:latin typeface="Calibri"/>
                <a:ea typeface="Calibri"/>
                <a:cs typeface="Calibri"/>
                <a:sym typeface="Calibri"/>
              </a:rPr>
              <a:t>goal</a:t>
            </a:r>
            <a:r>
              <a:rPr lang="en-US" sz="2000">
                <a:solidFill>
                  <a:srgbClr val="343434"/>
                </a:solidFill>
                <a:latin typeface="Calibri"/>
                <a:ea typeface="Calibri"/>
                <a:cs typeface="Calibri"/>
                <a:sym typeface="Calibri"/>
              </a:rPr>
              <a:t> of  the test based on  above features clearly </a:t>
            </a:r>
            <a:endParaRPr sz="2000">
              <a:solidFill>
                <a:srgbClr val="222222"/>
              </a:solidFill>
              <a:highlight>
                <a:schemeClr val="lt1"/>
              </a:highlight>
              <a:latin typeface="Calibri"/>
              <a:ea typeface="Calibri"/>
              <a:cs typeface="Calibri"/>
              <a:sym typeface="Calibri"/>
            </a:endParaRPr>
          </a:p>
          <a:p>
            <a:pPr indent="-355600" lvl="0" marL="457200" rtl="0">
              <a:spcBef>
                <a:spcPts val="0"/>
              </a:spcBef>
              <a:spcAft>
                <a:spcPts val="0"/>
              </a:spcAft>
              <a:buClr>
                <a:schemeClr val="accent1"/>
              </a:buClr>
              <a:buSzPts val="2000"/>
              <a:buChar char="●"/>
            </a:pPr>
            <a:r>
              <a:rPr lang="en-US" sz="2000">
                <a:solidFill>
                  <a:srgbClr val="222222"/>
                </a:solidFill>
                <a:highlight>
                  <a:schemeClr val="lt1"/>
                </a:highlight>
                <a:latin typeface="Calibri"/>
                <a:ea typeface="Calibri"/>
                <a:cs typeface="Calibri"/>
                <a:sym typeface="Calibri"/>
              </a:rPr>
              <a:t>Enhanced clarity on what we are </a:t>
            </a:r>
            <a:r>
              <a:rPr b="1" lang="en-US" sz="2000">
                <a:solidFill>
                  <a:srgbClr val="222222"/>
                </a:solidFill>
                <a:highlight>
                  <a:schemeClr val="lt1"/>
                </a:highlight>
                <a:latin typeface="Calibri"/>
                <a:ea typeface="Calibri"/>
                <a:cs typeface="Calibri"/>
                <a:sym typeface="Calibri"/>
              </a:rPr>
              <a:t>not </a:t>
            </a:r>
            <a:r>
              <a:rPr lang="en-US" sz="2000">
                <a:solidFill>
                  <a:srgbClr val="222222"/>
                </a:solidFill>
                <a:highlight>
                  <a:schemeClr val="lt1"/>
                </a:highlight>
                <a:latin typeface="Calibri"/>
                <a:ea typeface="Calibri"/>
                <a:cs typeface="Calibri"/>
                <a:sym typeface="Calibri"/>
              </a:rPr>
              <a:t>going to cover such as install/uninstall testing </a:t>
            </a:r>
            <a:endParaRPr sz="2000">
              <a:solidFill>
                <a:srgbClr val="222222"/>
              </a:solidFill>
              <a:highlight>
                <a:schemeClr val="lt1"/>
              </a:highlight>
              <a:latin typeface="Calibri"/>
              <a:ea typeface="Calibri"/>
              <a:cs typeface="Calibri"/>
              <a:sym typeface="Calibri"/>
            </a:endParaRPr>
          </a:p>
          <a:p>
            <a:pPr indent="-355600" lvl="0" marL="457200" rtl="0">
              <a:spcBef>
                <a:spcPts val="0"/>
              </a:spcBef>
              <a:spcAft>
                <a:spcPts val="0"/>
              </a:spcAft>
              <a:buClr>
                <a:schemeClr val="accent1"/>
              </a:buClr>
              <a:buSzPts val="2000"/>
              <a:buFont typeface="Calibri"/>
              <a:buChar char="●"/>
            </a:pPr>
            <a:r>
              <a:rPr lang="en-US" sz="2000">
                <a:solidFill>
                  <a:srgbClr val="222222"/>
                </a:solidFill>
                <a:highlight>
                  <a:schemeClr val="lt1"/>
                </a:highlight>
                <a:latin typeface="Calibri"/>
                <a:ea typeface="Calibri"/>
                <a:cs typeface="Calibri"/>
                <a:sym typeface="Calibri"/>
              </a:rPr>
              <a:t>All the conditions that need to hold true for us to be able proceed to next phase like max allowable 5% error rate in data replication</a:t>
            </a:r>
            <a:endParaRPr sz="2000">
              <a:solidFill>
                <a:srgbClr val="222222"/>
              </a:solidFill>
              <a:highlight>
                <a:schemeClr val="lt1"/>
              </a:highlight>
              <a:latin typeface="Calibri"/>
              <a:ea typeface="Calibri"/>
              <a:cs typeface="Calibri"/>
              <a:sym typeface="Calibri"/>
            </a:endParaRPr>
          </a:p>
          <a:p>
            <a:pPr indent="-355600" lvl="0" marL="457200" rtl="0">
              <a:spcBef>
                <a:spcPts val="0"/>
              </a:spcBef>
              <a:spcAft>
                <a:spcPts val="0"/>
              </a:spcAft>
              <a:buClr>
                <a:schemeClr val="accent1"/>
              </a:buClr>
              <a:buSzPts val="2000"/>
              <a:buFont typeface="Calibri"/>
              <a:buChar char="●"/>
            </a:pPr>
            <a:r>
              <a:rPr lang="en-US" sz="2000">
                <a:solidFill>
                  <a:srgbClr val="222222"/>
                </a:solidFill>
                <a:highlight>
                  <a:schemeClr val="lt1"/>
                </a:highlight>
                <a:latin typeface="Calibri"/>
                <a:ea typeface="Calibri"/>
                <a:cs typeface="Calibri"/>
                <a:sym typeface="Calibri"/>
              </a:rPr>
              <a:t>Testing Reports after every test giving information on the use case used to test, expected and actual output </a:t>
            </a:r>
            <a:endParaRPr sz="2000">
              <a:latin typeface="Calibri"/>
              <a:ea typeface="Calibri"/>
              <a:cs typeface="Calibri"/>
              <a:sym typeface="Calibri"/>
            </a:endParaRPr>
          </a:p>
          <a:p>
            <a:pPr indent="0" lvl="0" marL="0">
              <a:spcBef>
                <a:spcPts val="0"/>
              </a:spcBef>
              <a:spcAft>
                <a:spcPts val="0"/>
              </a:spcAft>
              <a:buNone/>
            </a:pPr>
            <a:r>
              <a:t/>
            </a:r>
            <a:endParaRPr/>
          </a:p>
          <a:p>
            <a:pPr indent="0" lvl="0" marL="0" rtl="0">
              <a:spcBef>
                <a:spcPts val="0"/>
              </a:spcBef>
              <a:spcAft>
                <a:spcPts val="0"/>
              </a:spcAft>
              <a:buNone/>
            </a:pPr>
            <a:r>
              <a:t/>
            </a:r>
            <a:endParaRPr/>
          </a:p>
        </p:txBody>
      </p:sp>
      <p:pic>
        <p:nvPicPr>
          <p:cNvPr id="853" name="Shape 853"/>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Shape 859"/>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US" sz="3600"/>
              <a:t>Test</a:t>
            </a:r>
            <a:r>
              <a:rPr lang="en-US"/>
              <a:t> </a:t>
            </a:r>
            <a:r>
              <a:rPr b="1" lang="en-US" sz="3600"/>
              <a:t>Approach</a:t>
            </a:r>
            <a:endParaRPr/>
          </a:p>
        </p:txBody>
      </p:sp>
      <p:sp>
        <p:nvSpPr>
          <p:cNvPr id="860" name="Shape 860"/>
          <p:cNvSpPr txBox="1"/>
          <p:nvPr>
            <p:ph idx="1" type="body"/>
          </p:nvPr>
        </p:nvSpPr>
        <p:spPr>
          <a:xfrm>
            <a:off x="1097275" y="1888700"/>
            <a:ext cx="10058400" cy="4364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90000"/>
              </a:lnSpc>
              <a:spcBef>
                <a:spcPts val="1200"/>
              </a:spcBef>
              <a:spcAft>
                <a:spcPts val="0"/>
              </a:spcAft>
              <a:buClr>
                <a:srgbClr val="000000"/>
              </a:buClr>
              <a:buSzPts val="2000"/>
              <a:buChar char="●"/>
            </a:pPr>
            <a:r>
              <a:rPr b="1" lang="en-US">
                <a:solidFill>
                  <a:srgbClr val="000000"/>
                </a:solidFill>
              </a:rPr>
              <a:t>White box testing:</a:t>
            </a:r>
            <a:r>
              <a:rPr lang="en-US">
                <a:solidFill>
                  <a:srgbClr val="000000"/>
                </a:solidFill>
              </a:rPr>
              <a:t> Testing on each level of development </a:t>
            </a:r>
            <a:endParaRPr>
              <a:solidFill>
                <a:srgbClr val="000000"/>
              </a:solidFill>
            </a:endParaRPr>
          </a:p>
          <a:p>
            <a:pPr indent="-355600" lvl="0" marL="914400" marR="0" rtl="0" algn="l">
              <a:lnSpc>
                <a:spcPct val="100000"/>
              </a:lnSpc>
              <a:spcBef>
                <a:spcPts val="0"/>
              </a:spcBef>
              <a:spcAft>
                <a:spcPts val="0"/>
              </a:spcAft>
              <a:buClr>
                <a:srgbClr val="000000"/>
              </a:buClr>
              <a:buSzPts val="2000"/>
              <a:buChar char="❖"/>
            </a:pPr>
            <a:r>
              <a:rPr b="1" lang="en-US">
                <a:solidFill>
                  <a:srgbClr val="000000"/>
                </a:solidFill>
              </a:rPr>
              <a:t>Unit Testing:</a:t>
            </a:r>
            <a:r>
              <a:rPr lang="en-US">
                <a:solidFill>
                  <a:srgbClr val="000000"/>
                </a:solidFill>
              </a:rPr>
              <a:t> Test Kafka producer, Kafka consumer and Kafka integration module </a:t>
            </a:r>
            <a:endParaRPr>
              <a:solidFill>
                <a:srgbClr val="000000"/>
              </a:solidFill>
            </a:endParaRPr>
          </a:p>
          <a:p>
            <a:pPr indent="-355600" lvl="0" marL="914400" marR="0" rtl="0" algn="l">
              <a:lnSpc>
                <a:spcPct val="100000"/>
              </a:lnSpc>
              <a:spcBef>
                <a:spcPts val="0"/>
              </a:spcBef>
              <a:spcAft>
                <a:spcPts val="0"/>
              </a:spcAft>
              <a:buClr>
                <a:srgbClr val="000000"/>
              </a:buClr>
              <a:buSzPts val="2000"/>
              <a:buChar char="❖"/>
            </a:pPr>
            <a:r>
              <a:rPr b="1" lang="en-US">
                <a:solidFill>
                  <a:srgbClr val="000000"/>
                </a:solidFill>
              </a:rPr>
              <a:t>Integration Testing:</a:t>
            </a:r>
            <a:r>
              <a:rPr lang="en-US">
                <a:solidFill>
                  <a:srgbClr val="000000"/>
                </a:solidFill>
              </a:rPr>
              <a:t> Testing the module in which we integrate all the individual modules (consumer, producer and integration)</a:t>
            </a:r>
            <a:endParaRPr>
              <a:solidFill>
                <a:srgbClr val="000000"/>
              </a:solidFill>
            </a:endParaRPr>
          </a:p>
          <a:p>
            <a:pPr indent="-355600" lvl="0" marL="914400" marR="0" rtl="0" algn="l">
              <a:lnSpc>
                <a:spcPct val="100000"/>
              </a:lnSpc>
              <a:spcBef>
                <a:spcPts val="0"/>
              </a:spcBef>
              <a:spcAft>
                <a:spcPts val="0"/>
              </a:spcAft>
              <a:buClr>
                <a:srgbClr val="000000"/>
              </a:buClr>
              <a:buSzPts val="2000"/>
              <a:buChar char="❖"/>
            </a:pPr>
            <a:r>
              <a:rPr b="1" lang="en-US">
                <a:solidFill>
                  <a:srgbClr val="000000"/>
                </a:solidFill>
              </a:rPr>
              <a:t>System Testing:</a:t>
            </a:r>
            <a:r>
              <a:rPr lang="en-US">
                <a:solidFill>
                  <a:srgbClr val="000000"/>
                </a:solidFill>
              </a:rPr>
              <a:t> Conducted to understand if the system is able to accomodate 10 million request and retrieve data in 300 milliseconds without system failure</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b="1" lang="en-US">
                <a:solidFill>
                  <a:srgbClr val="000000"/>
                </a:solidFill>
              </a:rPr>
              <a:t>Blackbox testing:</a:t>
            </a:r>
            <a:r>
              <a:rPr lang="en-US">
                <a:solidFill>
                  <a:srgbClr val="000000"/>
                </a:solidFill>
              </a:rPr>
              <a:t> Testing if features promised i.e. rate and ratings are available on a dynamic time basis on clicking and keystrokes on our website</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b="1" lang="en-US">
                <a:solidFill>
                  <a:srgbClr val="000000"/>
                </a:solidFill>
              </a:rPr>
              <a:t>Alpha Testing: </a:t>
            </a:r>
            <a:r>
              <a:rPr lang="en-US">
                <a:solidFill>
                  <a:srgbClr val="000000"/>
                </a:solidFill>
              </a:rPr>
              <a:t>Release first version of system after implementing transactional data pipeline and test it internally with the financial analyst team. Similarly for other departments and sources. </a:t>
            </a:r>
            <a:endParaRPr>
              <a:solidFill>
                <a:srgbClr val="000000"/>
              </a:solidFill>
            </a:endParaRPr>
          </a:p>
          <a:p>
            <a:pPr indent="-355600" lvl="0" marL="457200" marR="0" rtl="0" algn="l">
              <a:lnSpc>
                <a:spcPct val="90000"/>
              </a:lnSpc>
              <a:spcBef>
                <a:spcPts val="0"/>
              </a:spcBef>
              <a:spcAft>
                <a:spcPts val="0"/>
              </a:spcAft>
              <a:buClr>
                <a:srgbClr val="000000"/>
              </a:buClr>
              <a:buSzPts val="2000"/>
              <a:buChar char="●"/>
            </a:pPr>
            <a:r>
              <a:rPr b="1" lang="en-US">
                <a:solidFill>
                  <a:srgbClr val="000000"/>
                </a:solidFill>
              </a:rPr>
              <a:t>Security Testing: </a:t>
            </a:r>
            <a:r>
              <a:rPr lang="en-US">
                <a:solidFill>
                  <a:srgbClr val="000000"/>
                </a:solidFill>
              </a:rPr>
              <a:t>System handles sensitive data and hence security testing is a very important step. It will be performed before and after integration. </a:t>
            </a:r>
            <a:endParaRPr>
              <a:solidFill>
                <a:srgbClr val="000000"/>
              </a:solidFill>
            </a:endParaRPr>
          </a:p>
          <a:p>
            <a:pPr indent="0" lvl="0" marL="0" marR="0" rtl="0" algn="l">
              <a:lnSpc>
                <a:spcPct val="90000"/>
              </a:lnSpc>
              <a:spcBef>
                <a:spcPts val="1200"/>
              </a:spcBef>
              <a:spcAft>
                <a:spcPts val="0"/>
              </a:spcAft>
              <a:buNone/>
            </a:pPr>
            <a:r>
              <a:t/>
            </a:r>
            <a:endParaRPr/>
          </a:p>
        </p:txBody>
      </p:sp>
      <p:pic>
        <p:nvPicPr>
          <p:cNvPr id="861" name="Shape 861"/>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66" name="Shape 866"/>
        <p:cNvGrpSpPr/>
        <p:nvPr/>
      </p:nvGrpSpPr>
      <p:grpSpPr>
        <a:xfrm>
          <a:off x="0" y="0"/>
          <a:ext cx="0" cy="0"/>
          <a:chOff x="0" y="0"/>
          <a:chExt cx="0" cy="0"/>
        </a:xfrm>
      </p:grpSpPr>
      <p:sp>
        <p:nvSpPr>
          <p:cNvPr id="867" name="Shape 867"/>
          <p:cNvSpPr txBox="1"/>
          <p:nvPr>
            <p:ph type="title"/>
          </p:nvPr>
        </p:nvSpPr>
        <p:spPr>
          <a:xfrm>
            <a:off x="792475" y="953300"/>
            <a:ext cx="5992200" cy="7842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b="1" lang="en-US" sz="3600"/>
              <a:t>  TESTING RESOURCES</a:t>
            </a:r>
            <a:endParaRPr/>
          </a:p>
        </p:txBody>
      </p:sp>
      <p:sp>
        <p:nvSpPr>
          <p:cNvPr id="868" name="Shape 868"/>
          <p:cNvSpPr txBox="1"/>
          <p:nvPr>
            <p:ph idx="1" type="body"/>
          </p:nvPr>
        </p:nvSpPr>
        <p:spPr>
          <a:xfrm>
            <a:off x="1020950" y="1634225"/>
            <a:ext cx="3924000" cy="4446300"/>
          </a:xfrm>
          <a:prstGeom prst="rect">
            <a:avLst/>
          </a:prstGeom>
        </p:spPr>
        <p:txBody>
          <a:bodyPr anchorCtr="0" anchor="t" bIns="91425" lIns="91425" spcFirstLastPara="1" rIns="91425" wrap="square" tIns="91425">
            <a:noAutofit/>
          </a:bodyPr>
          <a:lstStyle/>
          <a:p>
            <a:pPr indent="0" lvl="0" marL="0">
              <a:spcBef>
                <a:spcPts val="1200"/>
              </a:spcBef>
              <a:spcAft>
                <a:spcPts val="0"/>
              </a:spcAft>
              <a:buNone/>
            </a:pPr>
            <a:r>
              <a:rPr lang="en-US">
                <a:solidFill>
                  <a:srgbClr val="000000"/>
                </a:solidFill>
              </a:rPr>
              <a:t>Human Resource</a:t>
            </a:r>
            <a:endParaRPr>
              <a:solidFill>
                <a:srgbClr val="000000"/>
              </a:solidFill>
            </a:endParaRPr>
          </a:p>
          <a:p>
            <a:pPr indent="-355600" lvl="0" marL="457200" rtl="0">
              <a:spcBef>
                <a:spcPts val="1200"/>
              </a:spcBef>
              <a:spcAft>
                <a:spcPts val="0"/>
              </a:spcAft>
              <a:buClr>
                <a:srgbClr val="000000"/>
              </a:buClr>
              <a:buSzPts val="2000"/>
              <a:buChar char="●"/>
            </a:pPr>
            <a:r>
              <a:rPr lang="en-US">
                <a:solidFill>
                  <a:srgbClr val="000000"/>
                </a:solidFill>
              </a:rPr>
              <a:t>Test Manager: does project management, lays rules for testing</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Tester: executes tests, logs the results, reports defects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Internal customers: </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Quality Assurance tester: makes sure that the testing process meets requirements </a:t>
            </a:r>
            <a:endParaRPr>
              <a:solidFill>
                <a:srgbClr val="000000"/>
              </a:solidFill>
            </a:endParaRPr>
          </a:p>
          <a:p>
            <a:pPr indent="-355600" lvl="0" marL="457200">
              <a:spcBef>
                <a:spcPts val="0"/>
              </a:spcBef>
              <a:spcAft>
                <a:spcPts val="0"/>
              </a:spcAft>
              <a:buClr>
                <a:srgbClr val="000000"/>
              </a:buClr>
              <a:buSzPts val="2000"/>
              <a:buChar char="●"/>
            </a:pPr>
            <a:r>
              <a:rPr lang="en-US">
                <a:solidFill>
                  <a:srgbClr val="000000"/>
                </a:solidFill>
              </a:rPr>
              <a:t>Test Designers: Implements test cases, test program, test suite.</a:t>
            </a:r>
            <a:endParaRPr>
              <a:solidFill>
                <a:srgbClr val="000000"/>
              </a:solidFill>
            </a:endParaRPr>
          </a:p>
        </p:txBody>
      </p:sp>
      <p:sp>
        <p:nvSpPr>
          <p:cNvPr id="869" name="Shape 869"/>
          <p:cNvSpPr txBox="1"/>
          <p:nvPr>
            <p:ph idx="1" type="body"/>
          </p:nvPr>
        </p:nvSpPr>
        <p:spPr>
          <a:xfrm>
            <a:off x="5038812" y="1634225"/>
            <a:ext cx="3310200" cy="4023300"/>
          </a:xfrm>
          <a:prstGeom prst="rect">
            <a:avLst/>
          </a:prstGeom>
        </p:spPr>
        <p:txBody>
          <a:bodyPr anchorCtr="0" anchor="t" bIns="91425" lIns="91425" spcFirstLastPara="1" rIns="91425" wrap="square" tIns="91425">
            <a:noAutofit/>
          </a:bodyPr>
          <a:lstStyle/>
          <a:p>
            <a:pPr indent="0" lvl="0" marL="0">
              <a:spcBef>
                <a:spcPts val="1200"/>
              </a:spcBef>
              <a:spcAft>
                <a:spcPts val="0"/>
              </a:spcAft>
              <a:buNone/>
            </a:pPr>
            <a:r>
              <a:rPr lang="en-US"/>
              <a:t>Software</a:t>
            </a:r>
            <a:endParaRPr/>
          </a:p>
          <a:p>
            <a:pPr indent="-355600" lvl="0" marL="457200" rtl="0">
              <a:spcBef>
                <a:spcPts val="1200"/>
              </a:spcBef>
              <a:spcAft>
                <a:spcPts val="0"/>
              </a:spcAft>
              <a:buSzPts val="2000"/>
              <a:buChar char="●"/>
            </a:pPr>
            <a:r>
              <a:rPr lang="en-US"/>
              <a:t>JIRA</a:t>
            </a:r>
            <a:endParaRPr/>
          </a:p>
          <a:p>
            <a:pPr indent="-355600" lvl="0" marL="457200" rtl="0">
              <a:spcBef>
                <a:spcPts val="0"/>
              </a:spcBef>
              <a:spcAft>
                <a:spcPts val="0"/>
              </a:spcAft>
              <a:buSzPts val="2000"/>
              <a:buChar char="●"/>
            </a:pPr>
            <a:r>
              <a:rPr lang="en-US"/>
              <a:t>IBM Rational Test Workbench</a:t>
            </a:r>
            <a:endParaRPr/>
          </a:p>
          <a:p>
            <a:pPr indent="-355600" lvl="0" marL="457200" rtl="0">
              <a:spcBef>
                <a:spcPts val="0"/>
              </a:spcBef>
              <a:spcAft>
                <a:spcPts val="0"/>
              </a:spcAft>
              <a:buSzPts val="2000"/>
              <a:buChar char="●"/>
            </a:pPr>
            <a:r>
              <a:rPr lang="en-US"/>
              <a:t>Bugzilla</a:t>
            </a:r>
            <a:endParaRPr/>
          </a:p>
          <a:p>
            <a:pPr indent="-355600" lvl="0" marL="457200" rtl="0">
              <a:spcBef>
                <a:spcPts val="0"/>
              </a:spcBef>
              <a:spcAft>
                <a:spcPts val="0"/>
              </a:spcAft>
              <a:buSzPts val="2000"/>
              <a:buChar char="●"/>
            </a:pPr>
            <a:r>
              <a:rPr lang="en-US"/>
              <a:t>Kafka Monitor Tool</a:t>
            </a:r>
            <a:endParaRPr/>
          </a:p>
        </p:txBody>
      </p:sp>
      <p:sp>
        <p:nvSpPr>
          <p:cNvPr id="870" name="Shape 870"/>
          <p:cNvSpPr txBox="1"/>
          <p:nvPr>
            <p:ph idx="1" type="body"/>
          </p:nvPr>
        </p:nvSpPr>
        <p:spPr>
          <a:xfrm>
            <a:off x="8595249" y="1634225"/>
            <a:ext cx="3101400" cy="4023300"/>
          </a:xfrm>
          <a:prstGeom prst="rect">
            <a:avLst/>
          </a:prstGeom>
        </p:spPr>
        <p:txBody>
          <a:bodyPr anchorCtr="0" anchor="t" bIns="91425" lIns="91425" spcFirstLastPara="1" rIns="91425" wrap="square" tIns="91425">
            <a:noAutofit/>
          </a:bodyPr>
          <a:lstStyle/>
          <a:p>
            <a:pPr indent="0" lvl="0" marL="0">
              <a:spcBef>
                <a:spcPts val="1200"/>
              </a:spcBef>
              <a:spcAft>
                <a:spcPts val="0"/>
              </a:spcAft>
              <a:buNone/>
            </a:pPr>
            <a:r>
              <a:rPr lang="en-US">
                <a:solidFill>
                  <a:srgbClr val="000000"/>
                </a:solidFill>
              </a:rPr>
              <a:t>Hardware</a:t>
            </a:r>
            <a:endParaRPr>
              <a:solidFill>
                <a:srgbClr val="000000"/>
              </a:solidFill>
            </a:endParaRPr>
          </a:p>
          <a:p>
            <a:pPr indent="-355600" lvl="0" marL="457200" rtl="0">
              <a:spcBef>
                <a:spcPts val="1200"/>
              </a:spcBef>
              <a:spcAft>
                <a:spcPts val="0"/>
              </a:spcAft>
              <a:buClr>
                <a:srgbClr val="000000"/>
              </a:buClr>
              <a:buSzPts val="2000"/>
              <a:buChar char="●"/>
            </a:pPr>
            <a:r>
              <a:rPr lang="en-US">
                <a:solidFill>
                  <a:srgbClr val="000000"/>
                </a:solidFill>
              </a:rPr>
              <a:t>PC’s</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Web Server</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Testing tool</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LAN</a:t>
            </a:r>
            <a:endParaRPr>
              <a:solidFill>
                <a:srgbClr val="000000"/>
              </a:solidFill>
            </a:endParaRPr>
          </a:p>
          <a:p>
            <a:pPr indent="-355600" lvl="0" marL="457200" rtl="0">
              <a:spcBef>
                <a:spcPts val="0"/>
              </a:spcBef>
              <a:spcAft>
                <a:spcPts val="0"/>
              </a:spcAft>
              <a:buClr>
                <a:srgbClr val="000000"/>
              </a:buClr>
              <a:buSzPts val="2000"/>
              <a:buChar char="●"/>
            </a:pPr>
            <a:r>
              <a:rPr lang="en-US">
                <a:solidFill>
                  <a:srgbClr val="000000"/>
                </a:solidFill>
              </a:rPr>
              <a:t>DB Server</a:t>
            </a:r>
            <a:endParaRPr>
              <a:solidFill>
                <a:srgbClr val="000000"/>
              </a:solidFill>
            </a:endParaRPr>
          </a:p>
        </p:txBody>
      </p:sp>
      <p:pic>
        <p:nvPicPr>
          <p:cNvPr id="871" name="Shape 871"/>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76" name="Shape 876"/>
        <p:cNvGrpSpPr/>
        <p:nvPr/>
      </p:nvGrpSpPr>
      <p:grpSpPr>
        <a:xfrm>
          <a:off x="0" y="0"/>
          <a:ext cx="0" cy="0"/>
          <a:chOff x="0" y="0"/>
          <a:chExt cx="0" cy="0"/>
        </a:xfrm>
      </p:grpSpPr>
      <p:sp>
        <p:nvSpPr>
          <p:cNvPr id="877" name="Shape 877"/>
          <p:cNvSpPr txBox="1"/>
          <p:nvPr>
            <p:ph idx="4294967295" type="title"/>
          </p:nvPr>
        </p:nvSpPr>
        <p:spPr>
          <a:xfrm>
            <a:off x="984150" y="600050"/>
            <a:ext cx="3436500" cy="7413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b="1" lang="en-US" sz="3600"/>
              <a:t>  TEST SCHEDULE</a:t>
            </a:r>
            <a:endParaRPr sz="3600"/>
          </a:p>
        </p:txBody>
      </p:sp>
      <p:graphicFrame>
        <p:nvGraphicFramePr>
          <p:cNvPr id="878" name="Shape 878"/>
          <p:cNvGraphicFramePr/>
          <p:nvPr/>
        </p:nvGraphicFramePr>
        <p:xfrm>
          <a:off x="1274575" y="1598275"/>
          <a:ext cx="3000000" cy="3000000"/>
        </p:xfrm>
        <a:graphic>
          <a:graphicData uri="http://schemas.openxmlformats.org/drawingml/2006/table">
            <a:tbl>
              <a:tblPr>
                <a:noFill/>
                <a:tableStyleId>{95F0DD00-FBB6-4460-9ED0-F71D23F25B78}</a:tableStyleId>
              </a:tblPr>
              <a:tblGrid>
                <a:gridCol w="3429000"/>
                <a:gridCol w="3429000"/>
                <a:gridCol w="3429000"/>
              </a:tblGrid>
              <a:tr h="731725">
                <a:tc>
                  <a:txBody>
                    <a:bodyPr>
                      <a:noAutofit/>
                    </a:bodyPr>
                    <a:lstStyle/>
                    <a:p>
                      <a:pPr indent="0" lvl="0" marL="0">
                        <a:spcBef>
                          <a:spcPts val="0"/>
                        </a:spcBef>
                        <a:spcAft>
                          <a:spcPts val="0"/>
                        </a:spcAft>
                        <a:buNone/>
                      </a:pPr>
                      <a:r>
                        <a:rPr lang="en-US" sz="2000"/>
                        <a:t>TASK</a:t>
                      </a:r>
                      <a:endParaRPr sz="2000"/>
                    </a:p>
                  </a:txBody>
                  <a:tcPr marT="91425" marB="91425" marR="91425" marL="91425"/>
                </a:tc>
                <a:tc>
                  <a:txBody>
                    <a:bodyPr>
                      <a:noAutofit/>
                    </a:bodyPr>
                    <a:lstStyle/>
                    <a:p>
                      <a:pPr indent="0" lvl="0" marL="0">
                        <a:spcBef>
                          <a:spcPts val="0"/>
                        </a:spcBef>
                        <a:spcAft>
                          <a:spcPts val="0"/>
                        </a:spcAft>
                        <a:buNone/>
                      </a:pPr>
                      <a:r>
                        <a:rPr lang="en-US" sz="2000"/>
                        <a:t>TASK ASSIGNEE</a:t>
                      </a:r>
                      <a:endParaRPr sz="2000"/>
                    </a:p>
                  </a:txBody>
                  <a:tcPr marT="91425" marB="91425" marR="91425" marL="91425"/>
                </a:tc>
                <a:tc>
                  <a:txBody>
                    <a:bodyPr>
                      <a:noAutofit/>
                    </a:bodyPr>
                    <a:lstStyle/>
                    <a:p>
                      <a:pPr indent="0" lvl="0" marL="0">
                        <a:spcBef>
                          <a:spcPts val="0"/>
                        </a:spcBef>
                        <a:spcAft>
                          <a:spcPts val="0"/>
                        </a:spcAft>
                        <a:buNone/>
                      </a:pPr>
                      <a:r>
                        <a:rPr lang="en-US" sz="2000"/>
                        <a:t>ESTIMATED EFFORT (in man-hours)</a:t>
                      </a:r>
                      <a:endParaRPr sz="2000"/>
                    </a:p>
                  </a:txBody>
                  <a:tcPr marT="91425" marB="91425" marR="91425" marL="91425"/>
                </a:tc>
              </a:tr>
              <a:tr h="491600">
                <a:tc>
                  <a:txBody>
                    <a:bodyPr>
                      <a:noAutofit/>
                    </a:bodyPr>
                    <a:lstStyle/>
                    <a:p>
                      <a:pPr indent="0" lvl="0" marL="0" rtl="0">
                        <a:spcBef>
                          <a:spcPts val="0"/>
                        </a:spcBef>
                        <a:spcAft>
                          <a:spcPts val="0"/>
                        </a:spcAft>
                        <a:buClr>
                          <a:schemeClr val="dk1"/>
                        </a:buClr>
                        <a:buSzPts val="1100"/>
                        <a:buFont typeface="Arial"/>
                        <a:buNone/>
                      </a:pPr>
                      <a:r>
                        <a:rPr lang="en-US" sz="2000">
                          <a:solidFill>
                            <a:schemeClr val="dk1"/>
                          </a:solidFill>
                        </a:rPr>
                        <a:t>Test Plan Document delivery</a:t>
                      </a:r>
                      <a:endParaRPr sz="2000"/>
                    </a:p>
                  </a:txBody>
                  <a:tcPr marT="91425" marB="91425" marR="91425" marL="91425"/>
                </a:tc>
                <a:tc>
                  <a:txBody>
                    <a:bodyPr>
                      <a:noAutofit/>
                    </a:bodyPr>
                    <a:lstStyle/>
                    <a:p>
                      <a:pPr indent="0" lvl="0" marL="0" rtl="0">
                        <a:spcBef>
                          <a:spcPts val="0"/>
                        </a:spcBef>
                        <a:spcAft>
                          <a:spcPts val="0"/>
                        </a:spcAft>
                        <a:buNone/>
                      </a:pPr>
                      <a:r>
                        <a:rPr lang="en-US" sz="2000"/>
                        <a:t>Test Designer</a:t>
                      </a:r>
                      <a:endParaRPr sz="2000"/>
                    </a:p>
                  </a:txBody>
                  <a:tcPr marT="91425" marB="91425" marR="91425" marL="91425"/>
                </a:tc>
                <a:tc>
                  <a:txBody>
                    <a:bodyPr>
                      <a:noAutofit/>
                    </a:bodyPr>
                    <a:lstStyle/>
                    <a:p>
                      <a:pPr indent="0" lvl="0" marL="0" rtl="0">
                        <a:spcBef>
                          <a:spcPts val="0"/>
                        </a:spcBef>
                        <a:spcAft>
                          <a:spcPts val="0"/>
                        </a:spcAft>
                        <a:buNone/>
                      </a:pPr>
                      <a:r>
                        <a:rPr lang="en-US" sz="2000"/>
                        <a:t>60</a:t>
                      </a:r>
                      <a:endParaRPr sz="2000"/>
                    </a:p>
                  </a:txBody>
                  <a:tcPr marT="91425" marB="91425" marR="91425" marL="91425"/>
                </a:tc>
              </a:tr>
              <a:tr h="798875">
                <a:tc>
                  <a:txBody>
                    <a:bodyPr>
                      <a:noAutofit/>
                    </a:bodyPr>
                    <a:lstStyle/>
                    <a:p>
                      <a:pPr indent="0" lvl="0" marL="0" rtl="0">
                        <a:spcBef>
                          <a:spcPts val="0"/>
                        </a:spcBef>
                        <a:spcAft>
                          <a:spcPts val="0"/>
                        </a:spcAft>
                        <a:buClr>
                          <a:schemeClr val="dk1"/>
                        </a:buClr>
                        <a:buSzPts val="1100"/>
                        <a:buFont typeface="Arial"/>
                        <a:buNone/>
                      </a:pPr>
                      <a:r>
                        <a:rPr lang="en-US" sz="2000">
                          <a:solidFill>
                            <a:schemeClr val="dk1"/>
                          </a:solidFill>
                        </a:rPr>
                        <a:t>Test Design Document delivery</a:t>
                      </a:r>
                      <a:endParaRPr sz="20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n-US" sz="2000"/>
                        <a:t>Test Designer</a:t>
                      </a:r>
                      <a:endParaRPr sz="2000"/>
                    </a:p>
                  </a:txBody>
                  <a:tcPr marT="91425" marB="91425" marR="91425" marL="91425"/>
                </a:tc>
                <a:tc>
                  <a:txBody>
                    <a:bodyPr>
                      <a:noAutofit/>
                    </a:bodyPr>
                    <a:lstStyle/>
                    <a:p>
                      <a:pPr indent="0" lvl="0" marL="0" rtl="0">
                        <a:spcBef>
                          <a:spcPts val="0"/>
                        </a:spcBef>
                        <a:spcAft>
                          <a:spcPts val="0"/>
                        </a:spcAft>
                        <a:buNone/>
                      </a:pPr>
                      <a:r>
                        <a:rPr lang="en-US" sz="2000"/>
                        <a:t>130</a:t>
                      </a:r>
                      <a:endParaRPr sz="2000"/>
                    </a:p>
                  </a:txBody>
                  <a:tcPr marT="91425" marB="91425" marR="91425" marL="91425"/>
                </a:tc>
              </a:tr>
              <a:tr h="491600">
                <a:tc>
                  <a:txBody>
                    <a:bodyPr>
                      <a:noAutofit/>
                    </a:bodyPr>
                    <a:lstStyle/>
                    <a:p>
                      <a:pPr indent="0" lvl="0" marL="0">
                        <a:spcBef>
                          <a:spcPts val="0"/>
                        </a:spcBef>
                        <a:spcAft>
                          <a:spcPts val="0"/>
                        </a:spcAft>
                        <a:buNone/>
                      </a:pPr>
                      <a:r>
                        <a:rPr lang="en-US" sz="2000"/>
                        <a:t>Create Test Specification</a:t>
                      </a:r>
                      <a:endParaRPr sz="2000"/>
                    </a:p>
                  </a:txBody>
                  <a:tcPr marT="91425" marB="91425" marR="91425" marL="91425"/>
                </a:tc>
                <a:tc>
                  <a:txBody>
                    <a:bodyPr>
                      <a:noAutofit/>
                    </a:bodyPr>
                    <a:lstStyle/>
                    <a:p>
                      <a:pPr indent="0" lvl="0" marL="0">
                        <a:spcBef>
                          <a:spcPts val="0"/>
                        </a:spcBef>
                        <a:spcAft>
                          <a:spcPts val="0"/>
                        </a:spcAft>
                        <a:buNone/>
                      </a:pPr>
                      <a:r>
                        <a:rPr lang="en-US" sz="2000"/>
                        <a:t>Test Manager</a:t>
                      </a:r>
                      <a:endParaRPr sz="2000"/>
                    </a:p>
                  </a:txBody>
                  <a:tcPr marT="91425" marB="91425" marR="91425" marL="91425"/>
                </a:tc>
                <a:tc>
                  <a:txBody>
                    <a:bodyPr>
                      <a:noAutofit/>
                    </a:bodyPr>
                    <a:lstStyle/>
                    <a:p>
                      <a:pPr indent="0" lvl="0" marL="0">
                        <a:spcBef>
                          <a:spcPts val="0"/>
                        </a:spcBef>
                        <a:spcAft>
                          <a:spcPts val="0"/>
                        </a:spcAft>
                        <a:buNone/>
                      </a:pPr>
                      <a:r>
                        <a:rPr lang="en-US" sz="2000"/>
                        <a:t>95</a:t>
                      </a:r>
                      <a:endParaRPr sz="2000"/>
                    </a:p>
                  </a:txBody>
                  <a:tcPr marT="91425" marB="91425" marR="91425" marL="91425"/>
                </a:tc>
              </a:tr>
              <a:tr h="491600">
                <a:tc>
                  <a:txBody>
                    <a:bodyPr>
                      <a:noAutofit/>
                    </a:bodyPr>
                    <a:lstStyle/>
                    <a:p>
                      <a:pPr indent="0" lvl="0" marL="0" rtl="0">
                        <a:spcBef>
                          <a:spcPts val="0"/>
                        </a:spcBef>
                        <a:spcAft>
                          <a:spcPts val="0"/>
                        </a:spcAft>
                        <a:buNone/>
                      </a:pPr>
                      <a:r>
                        <a:rPr lang="en-US" sz="2000"/>
                        <a:t>Perform Test Execution</a:t>
                      </a:r>
                      <a:endParaRPr sz="2000"/>
                    </a:p>
                  </a:txBody>
                  <a:tcPr marT="91425" marB="91425" marR="91425" marL="91425"/>
                </a:tc>
                <a:tc>
                  <a:txBody>
                    <a:bodyPr>
                      <a:noAutofit/>
                    </a:bodyPr>
                    <a:lstStyle/>
                    <a:p>
                      <a:pPr indent="0" lvl="0" marL="0" rtl="0">
                        <a:spcBef>
                          <a:spcPts val="0"/>
                        </a:spcBef>
                        <a:spcAft>
                          <a:spcPts val="0"/>
                        </a:spcAft>
                        <a:buNone/>
                      </a:pPr>
                      <a:r>
                        <a:rPr lang="en-US" sz="2000"/>
                        <a:t>Tester</a:t>
                      </a:r>
                      <a:endParaRPr sz="2000"/>
                    </a:p>
                  </a:txBody>
                  <a:tcPr marT="91425" marB="91425" marR="91425" marL="91425"/>
                </a:tc>
                <a:tc>
                  <a:txBody>
                    <a:bodyPr>
                      <a:noAutofit/>
                    </a:bodyPr>
                    <a:lstStyle/>
                    <a:p>
                      <a:pPr indent="0" lvl="0" marL="0" rtl="0">
                        <a:spcBef>
                          <a:spcPts val="0"/>
                        </a:spcBef>
                        <a:spcAft>
                          <a:spcPts val="0"/>
                        </a:spcAft>
                        <a:buNone/>
                      </a:pPr>
                      <a:r>
                        <a:rPr lang="en-US" sz="2000"/>
                        <a:t>140</a:t>
                      </a:r>
                      <a:endParaRPr sz="2000"/>
                    </a:p>
                  </a:txBody>
                  <a:tcPr marT="91425" marB="91425" marR="91425" marL="91425"/>
                </a:tc>
              </a:tr>
              <a:tr h="491600">
                <a:tc>
                  <a:txBody>
                    <a:bodyPr>
                      <a:noAutofit/>
                    </a:bodyPr>
                    <a:lstStyle/>
                    <a:p>
                      <a:pPr indent="0" lvl="0" marL="0" rtl="0">
                        <a:spcBef>
                          <a:spcPts val="0"/>
                        </a:spcBef>
                        <a:spcAft>
                          <a:spcPts val="0"/>
                        </a:spcAft>
                        <a:buNone/>
                      </a:pPr>
                      <a:r>
                        <a:rPr lang="en-US" sz="2000"/>
                        <a:t>Test Report</a:t>
                      </a:r>
                      <a:endParaRPr sz="2000"/>
                    </a:p>
                  </a:txBody>
                  <a:tcPr marT="91425" marB="91425" marR="91425" marL="91425"/>
                </a:tc>
                <a:tc>
                  <a:txBody>
                    <a:bodyPr>
                      <a:noAutofit/>
                    </a:bodyPr>
                    <a:lstStyle/>
                    <a:p>
                      <a:pPr indent="0" lvl="0" marL="0" rtl="0">
                        <a:spcBef>
                          <a:spcPts val="0"/>
                        </a:spcBef>
                        <a:spcAft>
                          <a:spcPts val="0"/>
                        </a:spcAft>
                        <a:buNone/>
                      </a:pPr>
                      <a:r>
                        <a:rPr lang="en-US" sz="2000"/>
                        <a:t>Tester</a:t>
                      </a:r>
                      <a:endParaRPr sz="2000"/>
                    </a:p>
                  </a:txBody>
                  <a:tcPr marT="91425" marB="91425" marR="91425" marL="91425"/>
                </a:tc>
                <a:tc>
                  <a:txBody>
                    <a:bodyPr>
                      <a:noAutofit/>
                    </a:bodyPr>
                    <a:lstStyle/>
                    <a:p>
                      <a:pPr indent="0" lvl="0" marL="0" rtl="0">
                        <a:spcBef>
                          <a:spcPts val="0"/>
                        </a:spcBef>
                        <a:spcAft>
                          <a:spcPts val="0"/>
                        </a:spcAft>
                        <a:buNone/>
                      </a:pPr>
                      <a:r>
                        <a:rPr lang="en-US" sz="2000"/>
                        <a:t>75</a:t>
                      </a:r>
                      <a:endParaRPr sz="2000"/>
                    </a:p>
                  </a:txBody>
                  <a:tcPr marT="91425" marB="91425" marR="91425" marL="91425"/>
                </a:tc>
              </a:tr>
              <a:tr h="491600">
                <a:tc>
                  <a:txBody>
                    <a:bodyPr>
                      <a:noAutofit/>
                    </a:bodyPr>
                    <a:lstStyle/>
                    <a:p>
                      <a:pPr indent="0" lvl="0" marL="0" rtl="0">
                        <a:spcBef>
                          <a:spcPts val="0"/>
                        </a:spcBef>
                        <a:spcAft>
                          <a:spcPts val="0"/>
                        </a:spcAft>
                        <a:buNone/>
                      </a:pPr>
                      <a:r>
                        <a:rPr lang="en-US" sz="2000"/>
                        <a:t>Defect Report</a:t>
                      </a:r>
                      <a:endParaRPr sz="2000"/>
                    </a:p>
                  </a:txBody>
                  <a:tcPr marT="91425" marB="91425" marR="91425" marL="91425"/>
                </a:tc>
                <a:tc>
                  <a:txBody>
                    <a:bodyPr>
                      <a:noAutofit/>
                    </a:bodyPr>
                    <a:lstStyle/>
                    <a:p>
                      <a:pPr indent="0" lvl="0" marL="0" rtl="0">
                        <a:spcBef>
                          <a:spcPts val="0"/>
                        </a:spcBef>
                        <a:spcAft>
                          <a:spcPts val="0"/>
                        </a:spcAft>
                        <a:buNone/>
                      </a:pPr>
                      <a:r>
                        <a:rPr lang="en-US" sz="2000"/>
                        <a:t>Tester</a:t>
                      </a:r>
                      <a:endParaRPr sz="2000"/>
                    </a:p>
                  </a:txBody>
                  <a:tcPr marT="91425" marB="91425" marR="91425" marL="91425"/>
                </a:tc>
                <a:tc>
                  <a:txBody>
                    <a:bodyPr>
                      <a:noAutofit/>
                    </a:bodyPr>
                    <a:lstStyle/>
                    <a:p>
                      <a:pPr indent="0" lvl="0" marL="0" rtl="0">
                        <a:spcBef>
                          <a:spcPts val="0"/>
                        </a:spcBef>
                        <a:spcAft>
                          <a:spcPts val="0"/>
                        </a:spcAft>
                        <a:buNone/>
                      </a:pPr>
                      <a:r>
                        <a:rPr lang="en-US" sz="2000"/>
                        <a:t>45</a:t>
                      </a:r>
                      <a:endParaRPr sz="2000"/>
                    </a:p>
                  </a:txBody>
                  <a:tcPr marT="91425" marB="91425" marR="91425" marL="91425"/>
                </a:tc>
              </a:tr>
              <a:tr h="491600">
                <a:tc>
                  <a:txBody>
                    <a:bodyPr>
                      <a:noAutofit/>
                    </a:bodyPr>
                    <a:lstStyle/>
                    <a:p>
                      <a:pPr indent="0" lvl="0" marL="0" rtl="0">
                        <a:spcBef>
                          <a:spcPts val="0"/>
                        </a:spcBef>
                        <a:spcAft>
                          <a:spcPts val="0"/>
                        </a:spcAft>
                        <a:buNone/>
                      </a:pPr>
                      <a:r>
                        <a:rPr lang="en-US" sz="2000"/>
                        <a:t>Test Cases delivery</a:t>
                      </a:r>
                      <a:endParaRPr sz="2000"/>
                    </a:p>
                  </a:txBody>
                  <a:tcPr marT="91425" marB="91425" marR="91425" marL="91425"/>
                </a:tc>
                <a:tc>
                  <a:txBody>
                    <a:bodyPr>
                      <a:noAutofit/>
                    </a:bodyPr>
                    <a:lstStyle/>
                    <a:p>
                      <a:pPr indent="0" lvl="0" marL="0" rtl="0">
                        <a:spcBef>
                          <a:spcPts val="0"/>
                        </a:spcBef>
                        <a:spcAft>
                          <a:spcPts val="0"/>
                        </a:spcAft>
                        <a:buNone/>
                      </a:pPr>
                      <a:r>
                        <a:rPr lang="en-US" sz="2000"/>
                        <a:t>Test Designer</a:t>
                      </a:r>
                      <a:endParaRPr sz="2000"/>
                    </a:p>
                  </a:txBody>
                  <a:tcPr marT="91425" marB="91425" marR="91425" marL="91425"/>
                </a:tc>
                <a:tc>
                  <a:txBody>
                    <a:bodyPr>
                      <a:noAutofit/>
                    </a:bodyPr>
                    <a:lstStyle/>
                    <a:p>
                      <a:pPr indent="0" lvl="0" marL="0" rtl="0">
                        <a:spcBef>
                          <a:spcPts val="0"/>
                        </a:spcBef>
                        <a:spcAft>
                          <a:spcPts val="0"/>
                        </a:spcAft>
                        <a:buNone/>
                      </a:pPr>
                      <a:r>
                        <a:rPr lang="en-US" sz="2000"/>
                        <a:t>90</a:t>
                      </a:r>
                      <a:endParaRPr sz="2000"/>
                    </a:p>
                  </a:txBody>
                  <a:tcPr marT="91425" marB="91425" marR="91425" marL="91425"/>
                </a:tc>
              </a:tr>
              <a:tr h="491600">
                <a:tc>
                  <a:txBody>
                    <a:bodyPr>
                      <a:noAutofit/>
                    </a:bodyPr>
                    <a:lstStyle/>
                    <a:p>
                      <a:pPr indent="0" lvl="0" marL="0" rtl="0">
                        <a:spcBef>
                          <a:spcPts val="0"/>
                        </a:spcBef>
                        <a:spcAft>
                          <a:spcPts val="0"/>
                        </a:spcAft>
                        <a:buNone/>
                      </a:pPr>
                      <a:r>
                        <a:rPr lang="en-US" sz="2000"/>
                        <a:t>Release notes delivery</a:t>
                      </a:r>
                      <a:endParaRPr sz="2000"/>
                    </a:p>
                  </a:txBody>
                  <a:tcPr marT="91425" marB="91425" marR="91425" marL="91425"/>
                </a:tc>
                <a:tc>
                  <a:txBody>
                    <a:bodyPr>
                      <a:noAutofit/>
                    </a:bodyPr>
                    <a:lstStyle/>
                    <a:p>
                      <a:pPr indent="0" lvl="0" marL="0" rtl="0">
                        <a:spcBef>
                          <a:spcPts val="0"/>
                        </a:spcBef>
                        <a:spcAft>
                          <a:spcPts val="0"/>
                        </a:spcAft>
                        <a:buNone/>
                      </a:pPr>
                      <a:r>
                        <a:rPr lang="en-US" sz="2000"/>
                        <a:t>Test Manager</a:t>
                      </a:r>
                      <a:endParaRPr sz="2000"/>
                    </a:p>
                  </a:txBody>
                  <a:tcPr marT="91425" marB="91425" marR="91425" marL="91425"/>
                </a:tc>
                <a:tc>
                  <a:txBody>
                    <a:bodyPr>
                      <a:noAutofit/>
                    </a:bodyPr>
                    <a:lstStyle/>
                    <a:p>
                      <a:pPr indent="0" lvl="0" marL="0" rtl="0">
                        <a:spcBef>
                          <a:spcPts val="0"/>
                        </a:spcBef>
                        <a:spcAft>
                          <a:spcPts val="0"/>
                        </a:spcAft>
                        <a:buNone/>
                      </a:pPr>
                      <a:r>
                        <a:rPr lang="en-US" sz="2000"/>
                        <a:t>45</a:t>
                      </a:r>
                      <a:endParaRPr sz="2000"/>
                    </a:p>
                  </a:txBody>
                  <a:tcPr marT="91425" marB="91425" marR="91425" marL="91425"/>
                </a:tc>
              </a:tr>
            </a:tbl>
          </a:graphicData>
        </a:graphic>
      </p:graphicFrame>
      <p:pic>
        <p:nvPicPr>
          <p:cNvPr id="879" name="Shape 879"/>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Shape 885"/>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US" sz="3600"/>
              <a:t>Risk</a:t>
            </a:r>
            <a:r>
              <a:rPr lang="en-US" sz="3600"/>
              <a:t> </a:t>
            </a:r>
            <a:r>
              <a:rPr b="1" lang="en-US" sz="3600"/>
              <a:t>Assessment</a:t>
            </a:r>
            <a:endParaRPr sz="3600"/>
          </a:p>
        </p:txBody>
      </p:sp>
      <p:sp>
        <p:nvSpPr>
          <p:cNvPr id="886" name="Shape 886"/>
          <p:cNvSpPr txBox="1"/>
          <p:nvPr>
            <p:ph idx="1" type="body"/>
          </p:nvPr>
        </p:nvSpPr>
        <p:spPr>
          <a:xfrm>
            <a:off x="1097275" y="1737400"/>
            <a:ext cx="10058400" cy="49278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SzPts val="2000"/>
              <a:buChar char="●"/>
            </a:pPr>
            <a:r>
              <a:rPr lang="en-US"/>
              <a:t>For this Project Proposal the Risks can be categorized Into the following major categories:</a:t>
            </a:r>
            <a:endParaRPr/>
          </a:p>
          <a:p>
            <a:pPr indent="-355600" lvl="1" marL="914400" rtl="0">
              <a:spcBef>
                <a:spcPts val="0"/>
              </a:spcBef>
              <a:spcAft>
                <a:spcPts val="0"/>
              </a:spcAft>
              <a:buSzPts val="2000"/>
              <a:buChar char="●"/>
            </a:pPr>
            <a:r>
              <a:rPr lang="en-US" sz="2000">
                <a:solidFill>
                  <a:srgbClr val="373D3F"/>
                </a:solidFill>
                <a:highlight>
                  <a:srgbClr val="FFFFFF"/>
                </a:highlight>
              </a:rPr>
              <a:t>Technical Risks </a:t>
            </a:r>
            <a:endParaRPr sz="2000">
              <a:solidFill>
                <a:srgbClr val="373D3F"/>
              </a:solidFill>
              <a:highlight>
                <a:srgbClr val="FFFFFF"/>
              </a:highlight>
            </a:endParaRPr>
          </a:p>
          <a:p>
            <a:pPr indent="-355600" lvl="2" marL="1371600" rtl="0">
              <a:spcBef>
                <a:spcPts val="0"/>
              </a:spcBef>
              <a:spcAft>
                <a:spcPts val="0"/>
              </a:spcAft>
              <a:buSzPts val="2000"/>
              <a:buChar char="●"/>
            </a:pPr>
            <a:r>
              <a:rPr lang="en-US" sz="2000">
                <a:solidFill>
                  <a:srgbClr val="373D3F"/>
                </a:solidFill>
                <a:highlight>
                  <a:srgbClr val="FFFFFF"/>
                </a:highlight>
              </a:rPr>
              <a:t>Integration issues - Compatibility with data sources </a:t>
            </a:r>
            <a:r>
              <a:rPr baseline="30000" lang="en-US" sz="2000">
                <a:solidFill>
                  <a:srgbClr val="373D3F"/>
                </a:solidFill>
                <a:highlight>
                  <a:srgbClr val="FFFFFF"/>
                </a:highlight>
              </a:rPr>
              <a:t>[25]</a:t>
            </a:r>
            <a:endParaRPr baseline="30000" sz="2000">
              <a:solidFill>
                <a:srgbClr val="373D3F"/>
              </a:solidFill>
              <a:highlight>
                <a:srgbClr val="FFFFFF"/>
              </a:highlight>
            </a:endParaRPr>
          </a:p>
          <a:p>
            <a:pPr indent="-355600" lvl="1" marL="914400" rtl="0">
              <a:spcBef>
                <a:spcPts val="0"/>
              </a:spcBef>
              <a:spcAft>
                <a:spcPts val="0"/>
              </a:spcAft>
              <a:buSzPts val="2000"/>
              <a:buChar char="●"/>
            </a:pPr>
            <a:r>
              <a:rPr lang="en-US" sz="2000">
                <a:solidFill>
                  <a:srgbClr val="373D3F"/>
                </a:solidFill>
                <a:highlight>
                  <a:srgbClr val="FFFFFF"/>
                </a:highlight>
              </a:rPr>
              <a:t>Business Risks </a:t>
            </a:r>
            <a:endParaRPr sz="2000">
              <a:solidFill>
                <a:srgbClr val="373D3F"/>
              </a:solidFill>
              <a:highlight>
                <a:srgbClr val="FFFFFF"/>
              </a:highlight>
            </a:endParaRPr>
          </a:p>
          <a:p>
            <a:pPr indent="-355600" lvl="2" marL="1371600" rtl="0">
              <a:spcBef>
                <a:spcPts val="0"/>
              </a:spcBef>
              <a:spcAft>
                <a:spcPts val="0"/>
              </a:spcAft>
              <a:buSzPts val="2000"/>
              <a:buChar char="●"/>
            </a:pPr>
            <a:r>
              <a:rPr lang="en-US" sz="2000">
                <a:solidFill>
                  <a:srgbClr val="373D3F"/>
                </a:solidFill>
                <a:highlight>
                  <a:srgbClr val="FFFFFF"/>
                </a:highlight>
              </a:rPr>
              <a:t>Business impact in terms of monetary investment due to re - architecturing  the back end </a:t>
            </a:r>
            <a:r>
              <a:rPr baseline="30000" lang="en-US" sz="2000">
                <a:solidFill>
                  <a:srgbClr val="373D3F"/>
                </a:solidFill>
                <a:highlight>
                  <a:srgbClr val="FFFFFF"/>
                </a:highlight>
              </a:rPr>
              <a:t>[25]</a:t>
            </a:r>
            <a:endParaRPr baseline="30000" sz="2000">
              <a:solidFill>
                <a:srgbClr val="373D3F"/>
              </a:solidFill>
              <a:highlight>
                <a:srgbClr val="FFFFFF"/>
              </a:highlight>
            </a:endParaRPr>
          </a:p>
          <a:p>
            <a:pPr indent="-355600" lvl="1" marL="914400" rtl="0">
              <a:spcBef>
                <a:spcPts val="0"/>
              </a:spcBef>
              <a:spcAft>
                <a:spcPts val="0"/>
              </a:spcAft>
              <a:buSzPts val="2000"/>
              <a:buChar char="●"/>
            </a:pPr>
            <a:r>
              <a:rPr lang="en-US" sz="2000">
                <a:solidFill>
                  <a:srgbClr val="373D3F"/>
                </a:solidFill>
                <a:highlight>
                  <a:srgbClr val="FFFFFF"/>
                </a:highlight>
              </a:rPr>
              <a:t>Process Risks </a:t>
            </a:r>
            <a:endParaRPr sz="2000">
              <a:solidFill>
                <a:srgbClr val="373D3F"/>
              </a:solidFill>
              <a:highlight>
                <a:srgbClr val="FFFFFF"/>
              </a:highlight>
            </a:endParaRPr>
          </a:p>
          <a:p>
            <a:pPr indent="-355600" lvl="2" marL="1371600" rtl="0">
              <a:spcBef>
                <a:spcPts val="0"/>
              </a:spcBef>
              <a:spcAft>
                <a:spcPts val="0"/>
              </a:spcAft>
              <a:buSzPts val="2000"/>
              <a:buChar char="●"/>
            </a:pPr>
            <a:r>
              <a:rPr lang="en-US" sz="2000">
                <a:solidFill>
                  <a:srgbClr val="373D3F"/>
                </a:solidFill>
                <a:highlight>
                  <a:srgbClr val="FFFFFF"/>
                </a:highlight>
              </a:rPr>
              <a:t>Proposed changes will be implemented in phases where some risk scenario may arise </a:t>
            </a:r>
            <a:r>
              <a:rPr baseline="30000" lang="en-US" sz="2000">
                <a:solidFill>
                  <a:srgbClr val="373D3F"/>
                </a:solidFill>
                <a:highlight>
                  <a:srgbClr val="FFFFFF"/>
                </a:highlight>
              </a:rPr>
              <a:t>[25]</a:t>
            </a:r>
            <a:endParaRPr baseline="30000" sz="2000">
              <a:solidFill>
                <a:srgbClr val="373D3F"/>
              </a:solidFill>
              <a:highlight>
                <a:srgbClr val="FFFFFF"/>
              </a:highlight>
            </a:endParaRPr>
          </a:p>
          <a:p>
            <a:pPr indent="-355600" lvl="1" marL="914400" rtl="0">
              <a:spcBef>
                <a:spcPts val="0"/>
              </a:spcBef>
              <a:spcAft>
                <a:spcPts val="0"/>
              </a:spcAft>
              <a:buSzPts val="2000"/>
              <a:buChar char="●"/>
            </a:pPr>
            <a:r>
              <a:rPr lang="en-US" sz="2000">
                <a:solidFill>
                  <a:srgbClr val="373D3F"/>
                </a:solidFill>
                <a:highlight>
                  <a:srgbClr val="FFFFFF"/>
                </a:highlight>
              </a:rPr>
              <a:t>Staffing Risks </a:t>
            </a:r>
            <a:endParaRPr sz="2000">
              <a:solidFill>
                <a:srgbClr val="373D3F"/>
              </a:solidFill>
              <a:highlight>
                <a:srgbClr val="FFFFFF"/>
              </a:highlight>
            </a:endParaRPr>
          </a:p>
          <a:p>
            <a:pPr indent="-355600" lvl="2" marL="1371600" rtl="0">
              <a:spcBef>
                <a:spcPts val="0"/>
              </a:spcBef>
              <a:spcAft>
                <a:spcPts val="0"/>
              </a:spcAft>
              <a:buSzPts val="2000"/>
              <a:buChar char="●"/>
            </a:pPr>
            <a:r>
              <a:rPr lang="en-US" sz="2000">
                <a:solidFill>
                  <a:srgbClr val="373D3F"/>
                </a:solidFill>
                <a:highlight>
                  <a:srgbClr val="FFFFFF"/>
                </a:highlight>
              </a:rPr>
              <a:t>This proposal will need both valuable and expert resource at the right time and with the right training. </a:t>
            </a:r>
            <a:r>
              <a:rPr baseline="30000" lang="en-US" sz="2000">
                <a:solidFill>
                  <a:srgbClr val="373D3F"/>
                </a:solidFill>
                <a:highlight>
                  <a:srgbClr val="FFFFFF"/>
                </a:highlight>
              </a:rPr>
              <a:t>[25]</a:t>
            </a:r>
            <a:endParaRPr baseline="30000" sz="2000">
              <a:solidFill>
                <a:srgbClr val="373D3F"/>
              </a:solidFill>
              <a:highlight>
                <a:srgbClr val="FFFFFF"/>
              </a:highlight>
            </a:endParaRPr>
          </a:p>
          <a:p>
            <a:pPr indent="-355600" lvl="1" marL="914400" rtl="0">
              <a:spcBef>
                <a:spcPts val="0"/>
              </a:spcBef>
              <a:spcAft>
                <a:spcPts val="0"/>
              </a:spcAft>
              <a:buSzPts val="2000"/>
              <a:buChar char="●"/>
            </a:pPr>
            <a:r>
              <a:rPr lang="en-US" sz="2000">
                <a:solidFill>
                  <a:srgbClr val="373D3F"/>
                </a:solidFill>
                <a:highlight>
                  <a:srgbClr val="FFFFFF"/>
                </a:highlight>
              </a:rPr>
              <a:t>Product Risks </a:t>
            </a:r>
            <a:endParaRPr sz="2000">
              <a:solidFill>
                <a:srgbClr val="373D3F"/>
              </a:solidFill>
              <a:highlight>
                <a:srgbClr val="FFFFFF"/>
              </a:highlight>
            </a:endParaRPr>
          </a:p>
          <a:p>
            <a:pPr indent="-355600" lvl="2" marL="1371600" rtl="0">
              <a:spcBef>
                <a:spcPts val="0"/>
              </a:spcBef>
              <a:spcAft>
                <a:spcPts val="0"/>
              </a:spcAft>
              <a:buSzPts val="2000"/>
              <a:buChar char="●"/>
            </a:pPr>
            <a:r>
              <a:rPr lang="en-US" sz="2000">
                <a:solidFill>
                  <a:srgbClr val="373D3F"/>
                </a:solidFill>
                <a:highlight>
                  <a:srgbClr val="FFFFFF"/>
                </a:highlight>
              </a:rPr>
              <a:t>Initially there can be some data loss issues. </a:t>
            </a:r>
            <a:r>
              <a:rPr baseline="30000" lang="en-US" sz="2000">
                <a:solidFill>
                  <a:srgbClr val="373D3F"/>
                </a:solidFill>
                <a:highlight>
                  <a:srgbClr val="FFFFFF"/>
                </a:highlight>
              </a:rPr>
              <a:t>[25]</a:t>
            </a:r>
            <a:endParaRPr baseline="30000" sz="2000">
              <a:solidFill>
                <a:srgbClr val="373D3F"/>
              </a:solidFill>
              <a:highlight>
                <a:srgbClr val="FFFFFF"/>
              </a:highlight>
            </a:endParaRPr>
          </a:p>
          <a:p>
            <a:pPr indent="0" lvl="0" marL="0" marR="0" rtl="0" algn="l">
              <a:lnSpc>
                <a:spcPct val="90000"/>
              </a:lnSpc>
              <a:spcBef>
                <a:spcPts val="1200"/>
              </a:spcBef>
              <a:spcAft>
                <a:spcPts val="0"/>
              </a:spcAft>
              <a:buNone/>
            </a:pPr>
            <a:r>
              <a:t/>
            </a:r>
            <a:endParaRPr sz="2000">
              <a:solidFill>
                <a:srgbClr val="373D3F"/>
              </a:solidFill>
              <a:highlight>
                <a:srgbClr val="FFFFFF"/>
              </a:highlight>
            </a:endParaRPr>
          </a:p>
          <a:p>
            <a:pPr indent="0" lvl="0" marL="457200" rtl="0">
              <a:spcBef>
                <a:spcPts val="1200"/>
              </a:spcBef>
              <a:spcAft>
                <a:spcPts val="0"/>
              </a:spcAft>
              <a:buNone/>
            </a:pPr>
            <a:r>
              <a:t/>
            </a:r>
            <a:endParaRPr>
              <a:solidFill>
                <a:srgbClr val="373D3F"/>
              </a:solidFill>
              <a:highlight>
                <a:srgbClr val="FFFFFF"/>
              </a:highlight>
            </a:endParaRPr>
          </a:p>
          <a:p>
            <a:pPr indent="0" lvl="0" marL="0" rtl="0">
              <a:spcBef>
                <a:spcPts val="1200"/>
              </a:spcBef>
              <a:spcAft>
                <a:spcPts val="0"/>
              </a:spcAft>
              <a:buNone/>
            </a:pPr>
            <a:r>
              <a:t/>
            </a:r>
            <a:endParaRPr sz="1400">
              <a:solidFill>
                <a:srgbClr val="373D3F"/>
              </a:solidFill>
              <a:highlight>
                <a:srgbClr val="FFFFFF"/>
              </a:highlight>
              <a:latin typeface="Georgia"/>
              <a:ea typeface="Georgia"/>
              <a:cs typeface="Georgia"/>
              <a:sym typeface="Georgia"/>
            </a:endParaRPr>
          </a:p>
          <a:p>
            <a:pPr indent="0" lvl="0" marL="0" rtl="0">
              <a:spcBef>
                <a:spcPts val="1200"/>
              </a:spcBef>
              <a:spcAft>
                <a:spcPts val="0"/>
              </a:spcAft>
              <a:buNone/>
            </a:pPr>
            <a:r>
              <a:t/>
            </a:r>
            <a:endParaRPr sz="1400">
              <a:solidFill>
                <a:srgbClr val="373D3F"/>
              </a:solidFill>
              <a:highlight>
                <a:srgbClr val="FFFFFF"/>
              </a:highlight>
              <a:latin typeface="Georgia"/>
              <a:ea typeface="Georgia"/>
              <a:cs typeface="Georgia"/>
              <a:sym typeface="Georgia"/>
            </a:endParaRPr>
          </a:p>
          <a:p>
            <a:pPr indent="0" lvl="0" marL="0" rtl="0">
              <a:lnSpc>
                <a:spcPct val="115000"/>
              </a:lnSpc>
              <a:spcBef>
                <a:spcPts val="1800"/>
              </a:spcBef>
              <a:spcAft>
                <a:spcPts val="0"/>
              </a:spcAft>
              <a:buNone/>
            </a:pPr>
            <a:r>
              <a:t/>
            </a:r>
            <a:endParaRPr sz="1400">
              <a:solidFill>
                <a:srgbClr val="373D3F"/>
              </a:solidFill>
              <a:highlight>
                <a:srgbClr val="FFFFFF"/>
              </a:highlight>
              <a:latin typeface="Georgia"/>
              <a:ea typeface="Georgia"/>
              <a:cs typeface="Georgia"/>
              <a:sym typeface="Georgia"/>
            </a:endParaRPr>
          </a:p>
          <a:p>
            <a:pPr indent="0" lvl="0" marL="0">
              <a:spcBef>
                <a:spcPts val="1200"/>
              </a:spcBef>
              <a:spcAft>
                <a:spcPts val="0"/>
              </a:spcAft>
              <a:buNone/>
            </a:pPr>
            <a:r>
              <a:t/>
            </a:r>
            <a:endParaRPr/>
          </a:p>
        </p:txBody>
      </p:sp>
      <p:pic>
        <p:nvPicPr>
          <p:cNvPr id="887" name="Shape 887"/>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888" name="Shape 888"/>
          <p:cNvSpPr txBox="1"/>
          <p:nvPr/>
        </p:nvSpPr>
        <p:spPr>
          <a:xfrm>
            <a:off x="2808375" y="6368100"/>
            <a:ext cx="9223500" cy="373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300">
                <a:solidFill>
                  <a:srgbClr val="FFFFFF"/>
                </a:solidFill>
              </a:rPr>
              <a:t>Reference : </a:t>
            </a:r>
            <a:r>
              <a:rPr lang="en-US" sz="1300" u="sng">
                <a:solidFill>
                  <a:srgbClr val="FFFFFF"/>
                </a:solidFill>
                <a:latin typeface="Calibri"/>
                <a:ea typeface="Calibri"/>
                <a:cs typeface="Calibri"/>
                <a:sym typeface="Calibri"/>
                <a:hlinkClick r:id="rId4"/>
              </a:rPr>
              <a:t>https://opentextbc.ca/projectmanagement/chapter/chapter-16-risk-management-planning-project-management/</a:t>
            </a:r>
            <a:r>
              <a:rPr lang="en-US" sz="1300">
                <a:solidFill>
                  <a:srgbClr val="FFFFFF"/>
                </a:solidFill>
              </a:rPr>
              <a:t>[25]</a:t>
            </a:r>
            <a:endParaRPr sz="13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pic>
        <p:nvPicPr>
          <p:cNvPr id="894" name="Shape 894"/>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895" name="Shape 895"/>
          <p:cNvSpPr txBox="1"/>
          <p:nvPr>
            <p:ph idx="4294967295" type="title"/>
          </p:nvPr>
        </p:nvSpPr>
        <p:spPr>
          <a:xfrm>
            <a:off x="693150" y="353850"/>
            <a:ext cx="2855100" cy="6198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1" lang="en-US" sz="3600"/>
              <a:t>SECTION - VI</a:t>
            </a:r>
            <a:endParaRPr b="0" i="0" sz="4800" u="none" cap="none" strike="noStrike">
              <a:solidFill>
                <a:srgbClr val="3F3F3F"/>
              </a:solidFill>
              <a:latin typeface="Calibri"/>
              <a:ea typeface="Calibri"/>
              <a:cs typeface="Calibri"/>
              <a:sym typeface="Calibri"/>
            </a:endParaRPr>
          </a:p>
        </p:txBody>
      </p:sp>
      <p:graphicFrame>
        <p:nvGraphicFramePr>
          <p:cNvPr id="896" name="Shape 896"/>
          <p:cNvGraphicFramePr/>
          <p:nvPr/>
        </p:nvGraphicFramePr>
        <p:xfrm>
          <a:off x="693150" y="1071713"/>
          <a:ext cx="3000000" cy="3000000"/>
        </p:xfrm>
        <a:graphic>
          <a:graphicData uri="http://schemas.openxmlformats.org/drawingml/2006/table">
            <a:tbl>
              <a:tblPr>
                <a:noFill/>
                <a:tableStyleId>{95F0DD00-FBB6-4460-9ED0-F71D23F25B78}</a:tableStyleId>
              </a:tblPr>
              <a:tblGrid>
                <a:gridCol w="847175"/>
                <a:gridCol w="7449675"/>
                <a:gridCol w="1532950"/>
              </a:tblGrid>
              <a:tr h="462725">
                <a:tc>
                  <a:txBody>
                    <a:bodyPr>
                      <a:noAutofit/>
                    </a:bodyPr>
                    <a:lstStyle/>
                    <a:p>
                      <a:pPr indent="0" lvl="0" marL="0" rtl="0">
                        <a:spcBef>
                          <a:spcPts val="0"/>
                        </a:spcBef>
                        <a:spcAft>
                          <a:spcPts val="0"/>
                        </a:spcAft>
                        <a:buNone/>
                      </a:pPr>
                      <a:r>
                        <a:rPr b="1" lang="en-US" sz="2000">
                          <a:solidFill>
                            <a:srgbClr val="3F3F3F"/>
                          </a:solidFill>
                          <a:latin typeface="Calibri"/>
                          <a:ea typeface="Calibri"/>
                          <a:cs typeface="Calibri"/>
                          <a:sym typeface="Calibri"/>
                        </a:rPr>
                        <a:t>S.No.</a:t>
                      </a:r>
                      <a:endParaRPr b="1"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sz="2000">
                          <a:solidFill>
                            <a:srgbClr val="3F3F3F"/>
                          </a:solidFill>
                          <a:latin typeface="Calibri"/>
                          <a:ea typeface="Calibri"/>
                          <a:cs typeface="Calibri"/>
                          <a:sym typeface="Calibri"/>
                        </a:rPr>
                        <a:t>Topic</a:t>
                      </a:r>
                      <a:endParaRPr b="1"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b="1" lang="en-US" sz="2000">
                          <a:solidFill>
                            <a:srgbClr val="3F3F3F"/>
                          </a:solidFill>
                          <a:latin typeface="Calibri"/>
                          <a:ea typeface="Calibri"/>
                          <a:cs typeface="Calibri"/>
                          <a:sym typeface="Calibri"/>
                        </a:rPr>
                        <a:t>Slide No.</a:t>
                      </a:r>
                      <a:endParaRPr b="1" sz="2000">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1</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lnSpc>
                          <a:spcPct val="115000"/>
                        </a:lnSpc>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Risk Table</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87</a:t>
                      </a:r>
                      <a:endParaRPr sz="2000">
                        <a:solidFill>
                          <a:srgbClr val="3F3F3F"/>
                        </a:solidFill>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2</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lnSpc>
                          <a:spcPct val="115000"/>
                        </a:lnSpc>
                        <a:spcBef>
                          <a:spcPts val="0"/>
                        </a:spcBef>
                        <a:spcAft>
                          <a:spcPts val="0"/>
                        </a:spcAft>
                        <a:buNone/>
                      </a:pPr>
                      <a:r>
                        <a:rPr lang="en-US" sz="2000">
                          <a:solidFill>
                            <a:srgbClr val="3F3F3F"/>
                          </a:solidFill>
                          <a:latin typeface="Calibri"/>
                          <a:ea typeface="Calibri"/>
                          <a:cs typeface="Calibri"/>
                          <a:sym typeface="Calibri"/>
                        </a:rPr>
                        <a:t>Mitigation Plan</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88-89</a:t>
                      </a:r>
                      <a:endParaRPr sz="2000">
                        <a:solidFill>
                          <a:srgbClr val="3F3F3F"/>
                        </a:solidFill>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3</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solidFill>
                            <a:srgbClr val="3F3F3F"/>
                          </a:solidFill>
                          <a:latin typeface="Calibri"/>
                          <a:ea typeface="Calibri"/>
                          <a:cs typeface="Calibri"/>
                          <a:sym typeface="Calibri"/>
                        </a:rPr>
                        <a:t>Deprecation Management Policy</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90-91</a:t>
                      </a:r>
                      <a:endParaRPr sz="2000">
                        <a:solidFill>
                          <a:srgbClr val="3F3F3F"/>
                        </a:solidFill>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4</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solidFill>
                            <a:srgbClr val="3F3F3F"/>
                          </a:solidFill>
                          <a:latin typeface="Calibri"/>
                          <a:ea typeface="Calibri"/>
                          <a:cs typeface="Calibri"/>
                          <a:sym typeface="Calibri"/>
                        </a:rPr>
                        <a:t>Roadmap</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92-93</a:t>
                      </a:r>
                      <a:endParaRPr sz="2000">
                        <a:solidFill>
                          <a:srgbClr val="3F3F3F"/>
                        </a:solidFill>
                        <a:latin typeface="Calibri"/>
                        <a:ea typeface="Calibri"/>
                        <a:cs typeface="Calibri"/>
                        <a:sym typeface="Calibri"/>
                      </a:endParaRPr>
                    </a:p>
                  </a:txBody>
                  <a:tcPr marT="91425" marB="91425" marR="91425" marL="91425"/>
                </a:tc>
              </a:tr>
              <a:tr h="462725">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5</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solidFill>
                            <a:srgbClr val="3F3F3F"/>
                          </a:solidFill>
                          <a:latin typeface="Calibri"/>
                          <a:ea typeface="Calibri"/>
                          <a:cs typeface="Calibri"/>
                          <a:sym typeface="Calibri"/>
                        </a:rPr>
                        <a:t>Release Plan</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94-95</a:t>
                      </a:r>
                      <a:endParaRPr sz="2000">
                        <a:solidFill>
                          <a:srgbClr val="3F3F3F"/>
                        </a:solidFill>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solidFill>
                            <a:srgbClr val="3F3F3F"/>
                          </a:solidFill>
                          <a:latin typeface="Calibri"/>
                          <a:ea typeface="Calibri"/>
                          <a:cs typeface="Calibri"/>
                          <a:sym typeface="Calibri"/>
                        </a:rPr>
                        <a:t>6</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Project Plan</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96-98</a:t>
                      </a:r>
                      <a:endParaRPr sz="2000">
                        <a:solidFill>
                          <a:srgbClr val="3F3F3F"/>
                        </a:solidFill>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solidFill>
                            <a:srgbClr val="3F3F3F"/>
                          </a:solidFill>
                          <a:latin typeface="Calibri"/>
                          <a:ea typeface="Calibri"/>
                          <a:cs typeface="Calibri"/>
                          <a:sym typeface="Calibri"/>
                        </a:rPr>
                        <a:t>7</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Clr>
                          <a:schemeClr val="dk1"/>
                        </a:buClr>
                        <a:buSzPts val="1100"/>
                        <a:buFont typeface="Arial"/>
                        <a:buNone/>
                      </a:pPr>
                      <a:r>
                        <a:rPr lang="en-US" sz="2000">
                          <a:solidFill>
                            <a:srgbClr val="3F3F3F"/>
                          </a:solidFill>
                          <a:latin typeface="Calibri"/>
                          <a:ea typeface="Calibri"/>
                          <a:cs typeface="Calibri"/>
                          <a:sym typeface="Calibri"/>
                        </a:rPr>
                        <a:t>Conclusion</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101</a:t>
                      </a:r>
                      <a:endParaRPr sz="2000">
                        <a:solidFill>
                          <a:srgbClr val="3F3F3F"/>
                        </a:solidFill>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solidFill>
                            <a:srgbClr val="3F3F3F"/>
                          </a:solidFill>
                          <a:latin typeface="Calibri"/>
                          <a:ea typeface="Calibri"/>
                          <a:cs typeface="Calibri"/>
                          <a:sym typeface="Calibri"/>
                        </a:rPr>
                        <a:t>8</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solidFill>
                            <a:srgbClr val="3F3F3F"/>
                          </a:solidFill>
                          <a:latin typeface="Calibri"/>
                          <a:ea typeface="Calibri"/>
                          <a:cs typeface="Calibri"/>
                          <a:sym typeface="Calibri"/>
                        </a:rPr>
                        <a:t>Group Learning Goal</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102</a:t>
                      </a:r>
                      <a:endParaRPr sz="2000">
                        <a:solidFill>
                          <a:srgbClr val="3F3F3F"/>
                        </a:solidFill>
                        <a:latin typeface="Calibri"/>
                        <a:ea typeface="Calibri"/>
                        <a:cs typeface="Calibri"/>
                        <a:sym typeface="Calibri"/>
                      </a:endParaRPr>
                    </a:p>
                  </a:txBody>
                  <a:tcPr marT="91425" marB="91425" marR="91425" marL="91425"/>
                </a:tc>
              </a:tr>
              <a:tr h="396850">
                <a:tc>
                  <a:txBody>
                    <a:bodyPr>
                      <a:noAutofit/>
                    </a:bodyPr>
                    <a:lstStyle/>
                    <a:p>
                      <a:pPr indent="0" lvl="0" marL="0" marR="0" rtl="0" algn="l">
                        <a:lnSpc>
                          <a:spcPct val="85000"/>
                        </a:lnSpc>
                        <a:spcBef>
                          <a:spcPts val="0"/>
                        </a:spcBef>
                        <a:spcAft>
                          <a:spcPts val="0"/>
                        </a:spcAft>
                        <a:buNone/>
                      </a:pPr>
                      <a:r>
                        <a:rPr lang="en-US" sz="2000">
                          <a:solidFill>
                            <a:srgbClr val="3F3F3F"/>
                          </a:solidFill>
                          <a:latin typeface="Calibri"/>
                          <a:ea typeface="Calibri"/>
                          <a:cs typeface="Calibri"/>
                          <a:sym typeface="Calibri"/>
                        </a:rPr>
                        <a:t>9</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lnSpc>
                          <a:spcPct val="85000"/>
                        </a:lnSpc>
                        <a:spcBef>
                          <a:spcPts val="0"/>
                        </a:spcBef>
                        <a:spcAft>
                          <a:spcPts val="0"/>
                        </a:spcAft>
                        <a:buNone/>
                      </a:pPr>
                      <a:r>
                        <a:rPr lang="en-US" sz="2000">
                          <a:solidFill>
                            <a:srgbClr val="3F3F3F"/>
                          </a:solidFill>
                          <a:latin typeface="Calibri"/>
                          <a:ea typeface="Calibri"/>
                          <a:cs typeface="Calibri"/>
                          <a:sym typeface="Calibri"/>
                        </a:rPr>
                        <a:t>References</a:t>
                      </a:r>
                      <a:endParaRPr sz="2000">
                        <a:solidFill>
                          <a:srgbClr val="3F3F3F"/>
                        </a:solidFill>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solidFill>
                            <a:srgbClr val="3F3F3F"/>
                          </a:solidFill>
                          <a:latin typeface="Calibri"/>
                          <a:ea typeface="Calibri"/>
                          <a:cs typeface="Calibri"/>
                          <a:sym typeface="Calibri"/>
                        </a:rPr>
                        <a:t>103-106</a:t>
                      </a:r>
                      <a:endParaRPr sz="2000">
                        <a:solidFill>
                          <a:srgbClr val="3F3F3F"/>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pic>
        <p:nvPicPr>
          <p:cNvPr id="902" name="Shape 902"/>
          <p:cNvPicPr preferRelativeResize="0"/>
          <p:nvPr/>
        </p:nvPicPr>
        <p:blipFill rotWithShape="1">
          <a:blip r:embed="rId3">
            <a:alphaModFix/>
          </a:blip>
          <a:srcRect b="6329" l="1757" r="3742" t="17952"/>
          <a:stretch/>
        </p:blipFill>
        <p:spPr>
          <a:xfrm>
            <a:off x="282375" y="1509725"/>
            <a:ext cx="11093826" cy="4706476"/>
          </a:xfrm>
          <a:prstGeom prst="rect">
            <a:avLst/>
          </a:prstGeom>
          <a:noFill/>
          <a:ln>
            <a:noFill/>
          </a:ln>
        </p:spPr>
      </p:pic>
      <p:sp>
        <p:nvSpPr>
          <p:cNvPr id="903" name="Shape 903"/>
          <p:cNvSpPr txBox="1"/>
          <p:nvPr/>
        </p:nvSpPr>
        <p:spPr>
          <a:xfrm>
            <a:off x="4940100" y="6216200"/>
            <a:ext cx="7251900" cy="641700"/>
          </a:xfrm>
          <a:prstGeom prst="rect">
            <a:avLst/>
          </a:prstGeom>
          <a:noFill/>
          <a:ln>
            <a:noFill/>
          </a:ln>
        </p:spPr>
        <p:txBody>
          <a:bodyPr anchorCtr="0" anchor="t" bIns="91425" lIns="91425" spcFirstLastPara="1" rIns="91425" wrap="square" tIns="91425">
            <a:noAutofit/>
          </a:bodyPr>
          <a:lstStyle/>
          <a:p>
            <a:pPr indent="0" lvl="0" marL="0" rtl="0">
              <a:lnSpc>
                <a:spcPct val="90000"/>
              </a:lnSpc>
              <a:spcBef>
                <a:spcPts val="1200"/>
              </a:spcBef>
              <a:spcAft>
                <a:spcPts val="0"/>
              </a:spcAft>
              <a:buClr>
                <a:schemeClr val="dk1"/>
              </a:buClr>
              <a:buSzPts val="1100"/>
              <a:buFont typeface="Arial"/>
              <a:buNone/>
            </a:pPr>
            <a:r>
              <a:rPr b="1" lang="en-US" sz="1200">
                <a:solidFill>
                  <a:schemeClr val="lt1"/>
                </a:solidFill>
                <a:latin typeface="Calibri"/>
                <a:ea typeface="Calibri"/>
                <a:cs typeface="Calibri"/>
                <a:sym typeface="Calibri"/>
              </a:rPr>
              <a:t>Reference: </a:t>
            </a:r>
            <a:r>
              <a:rPr b="1" lang="en-US" sz="1200" u="sng">
                <a:solidFill>
                  <a:schemeClr val="lt1"/>
                </a:solidFill>
                <a:latin typeface="Calibri"/>
                <a:ea typeface="Calibri"/>
                <a:cs typeface="Calibri"/>
                <a:sym typeface="Calibri"/>
                <a:hlinkClick r:id="rId4"/>
              </a:rPr>
              <a:t>https://gist.github.com/markrendle/26e423b6597685757732</a:t>
            </a:r>
            <a:r>
              <a:rPr b="1" lang="en-US" sz="1200">
                <a:solidFill>
                  <a:schemeClr val="lt1"/>
                </a:solidFill>
                <a:latin typeface="Calibri"/>
                <a:ea typeface="Calibri"/>
                <a:cs typeface="Calibri"/>
                <a:sym typeface="Calibri"/>
              </a:rPr>
              <a:t>[26]</a:t>
            </a:r>
            <a:endParaRPr b="1" sz="1200">
              <a:solidFill>
                <a:schemeClr val="lt1"/>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b="1" lang="en-US" sz="1200" u="sng">
                <a:solidFill>
                  <a:schemeClr val="lt1"/>
                </a:solidFill>
                <a:latin typeface="Calibri"/>
                <a:ea typeface="Calibri"/>
                <a:cs typeface="Calibri"/>
                <a:sym typeface="Calibri"/>
                <a:hlinkClick r:id="rId5"/>
              </a:rPr>
              <a:t>https://community.mapr.com/thread/21763-kafka-connect-vs-streamsets-advantages-and-disadvantages</a:t>
            </a:r>
            <a:r>
              <a:rPr b="1" lang="en-US" sz="1200">
                <a:solidFill>
                  <a:schemeClr val="lt1"/>
                </a:solidFill>
                <a:latin typeface="Calibri"/>
                <a:ea typeface="Calibri"/>
                <a:cs typeface="Calibri"/>
                <a:sym typeface="Calibri"/>
              </a:rPr>
              <a:t>[27]</a:t>
            </a:r>
            <a:endParaRPr b="1" sz="1200">
              <a:solidFill>
                <a:schemeClr val="lt1"/>
              </a:solidFill>
              <a:latin typeface="Calibri"/>
              <a:ea typeface="Calibri"/>
              <a:cs typeface="Calibri"/>
              <a:sym typeface="Calibri"/>
            </a:endParaRPr>
          </a:p>
          <a:p>
            <a:pPr indent="0" lvl="0" marL="0">
              <a:spcBef>
                <a:spcPts val="0"/>
              </a:spcBef>
              <a:spcAft>
                <a:spcPts val="0"/>
              </a:spcAft>
              <a:buNone/>
            </a:pPr>
            <a:r>
              <a:t/>
            </a:r>
            <a:endParaRPr/>
          </a:p>
        </p:txBody>
      </p:sp>
      <p:sp>
        <p:nvSpPr>
          <p:cNvPr id="904" name="Shape 904"/>
          <p:cNvSpPr txBox="1"/>
          <p:nvPr>
            <p:ph type="title"/>
          </p:nvPr>
        </p:nvSpPr>
        <p:spPr>
          <a:xfrm>
            <a:off x="357700" y="712700"/>
            <a:ext cx="10058400" cy="712800"/>
          </a:xfrm>
          <a:prstGeom prst="rect">
            <a:avLst/>
          </a:prstGeom>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chemeClr val="dk1"/>
              </a:buClr>
              <a:buSzPts val="1100"/>
              <a:buFont typeface="Arial"/>
              <a:buNone/>
            </a:pPr>
            <a:r>
              <a:rPr b="1" lang="en-US" sz="3600"/>
              <a:t>Risk</a:t>
            </a:r>
            <a:r>
              <a:rPr lang="en-US" sz="3600"/>
              <a:t> </a:t>
            </a:r>
            <a:r>
              <a:rPr b="1" lang="en-US" sz="3600"/>
              <a:t>Table</a:t>
            </a:r>
            <a:r>
              <a:rPr lang="en-US" sz="3600"/>
              <a:t> </a:t>
            </a:r>
            <a:endParaRPr sz="3600"/>
          </a:p>
        </p:txBody>
      </p:sp>
      <p:pic>
        <p:nvPicPr>
          <p:cNvPr id="905" name="Shape 905"/>
          <p:cNvPicPr preferRelativeResize="0"/>
          <p:nvPr/>
        </p:nvPicPr>
        <p:blipFill>
          <a:blip r:embed="rId6">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3600"/>
              <a:t>Mitigation</a:t>
            </a:r>
            <a:r>
              <a:rPr lang="en-US" sz="3600"/>
              <a:t> </a:t>
            </a:r>
            <a:r>
              <a:rPr b="1" lang="en-US" sz="3600"/>
              <a:t>Plan</a:t>
            </a:r>
            <a:r>
              <a:rPr lang="en-US" sz="3600"/>
              <a:t> </a:t>
            </a:r>
            <a:endParaRPr sz="3600"/>
          </a:p>
        </p:txBody>
      </p:sp>
      <p:sp>
        <p:nvSpPr>
          <p:cNvPr id="912" name="Shape 912"/>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Clr>
                <a:srgbClr val="000000"/>
              </a:buClr>
              <a:buSzPts val="2000"/>
              <a:buChar char="●"/>
            </a:pPr>
            <a:r>
              <a:rPr lang="en-US">
                <a:solidFill>
                  <a:srgbClr val="000000"/>
                </a:solidFill>
                <a:highlight>
                  <a:srgbClr val="FFFFFF"/>
                </a:highlight>
              </a:rPr>
              <a:t>Finally there are majorly 4 ways to handle any risks. They are:</a:t>
            </a:r>
            <a:endParaRPr>
              <a:solidFill>
                <a:srgbClr val="000000"/>
              </a:solidFill>
              <a:highlight>
                <a:srgbClr val="FFFFFF"/>
              </a:highlight>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highlight>
                  <a:srgbClr val="FFFFFF"/>
                </a:highlight>
              </a:rPr>
              <a:t>Risk avoidance</a:t>
            </a:r>
            <a:endParaRPr sz="2000">
              <a:solidFill>
                <a:srgbClr val="000000"/>
              </a:solidFill>
              <a:highlight>
                <a:srgbClr val="FFFFFF"/>
              </a:highlight>
            </a:endParaRPr>
          </a:p>
          <a:p>
            <a:pPr indent="-355600" lvl="2" marL="1371600" rtl="0">
              <a:lnSpc>
                <a:spcPct val="115000"/>
              </a:lnSpc>
              <a:spcBef>
                <a:spcPts val="0"/>
              </a:spcBef>
              <a:spcAft>
                <a:spcPts val="0"/>
              </a:spcAft>
              <a:buClr>
                <a:srgbClr val="000000"/>
              </a:buClr>
              <a:buSzPts val="2000"/>
              <a:buChar char="●"/>
            </a:pPr>
            <a:r>
              <a:rPr lang="en-US" sz="2000">
                <a:solidFill>
                  <a:srgbClr val="000000"/>
                </a:solidFill>
                <a:highlight>
                  <a:srgbClr val="FFFFFF"/>
                </a:highlight>
              </a:rPr>
              <a:t>So  the alternate strategy for this case is to use  the traditional method to generate data for analysis  </a:t>
            </a:r>
            <a:r>
              <a:rPr baseline="30000" lang="en-US" sz="2000">
                <a:solidFill>
                  <a:srgbClr val="000000"/>
                </a:solidFill>
                <a:highlight>
                  <a:srgbClr val="FFFFFF"/>
                </a:highlight>
              </a:rPr>
              <a:t>[28]</a:t>
            </a:r>
            <a:endParaRPr baseline="30000" sz="2000">
              <a:solidFill>
                <a:srgbClr val="000000"/>
              </a:solidFill>
              <a:highlight>
                <a:srgbClr val="FFFFFF"/>
              </a:highlight>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highlight>
                  <a:srgbClr val="FFFFFF"/>
                </a:highlight>
              </a:rPr>
              <a:t>Risk sharing</a:t>
            </a:r>
            <a:endParaRPr sz="2000">
              <a:solidFill>
                <a:srgbClr val="000000"/>
              </a:solidFill>
              <a:highlight>
                <a:srgbClr val="FFFFFF"/>
              </a:highlight>
            </a:endParaRPr>
          </a:p>
          <a:p>
            <a:pPr indent="-355600" lvl="2" marL="1371600" rtl="0">
              <a:lnSpc>
                <a:spcPct val="115000"/>
              </a:lnSpc>
              <a:spcBef>
                <a:spcPts val="0"/>
              </a:spcBef>
              <a:spcAft>
                <a:spcPts val="0"/>
              </a:spcAft>
              <a:buClr>
                <a:srgbClr val="000000"/>
              </a:buClr>
              <a:buSzPts val="2000"/>
              <a:buChar char="●"/>
            </a:pPr>
            <a:r>
              <a:rPr lang="en-US" sz="2000">
                <a:solidFill>
                  <a:srgbClr val="000000"/>
                </a:solidFill>
                <a:highlight>
                  <a:srgbClr val="FFFFFF"/>
                </a:highlight>
              </a:rPr>
              <a:t>It involves partnering up with other companies in joint ventures to share the risk costs but this also means that there has to be some knowledge transfer; leading to high competition, losing the cutting edge technology and ultimately less profit </a:t>
            </a:r>
            <a:r>
              <a:rPr baseline="30000" lang="en-US" sz="2000">
                <a:solidFill>
                  <a:srgbClr val="000000"/>
                </a:solidFill>
                <a:highlight>
                  <a:srgbClr val="FFFFFF"/>
                </a:highlight>
              </a:rPr>
              <a:t>[29]</a:t>
            </a:r>
            <a:endParaRPr baseline="30000" sz="2000">
              <a:solidFill>
                <a:srgbClr val="000000"/>
              </a:solidFill>
              <a:highlight>
                <a:srgbClr val="FFFFFF"/>
              </a:highlight>
            </a:endParaRPr>
          </a:p>
          <a:p>
            <a:pPr indent="0" lvl="0" marL="457200" rtl="0">
              <a:lnSpc>
                <a:spcPct val="115000"/>
              </a:lnSpc>
              <a:spcBef>
                <a:spcPts val="1800"/>
              </a:spcBef>
              <a:spcAft>
                <a:spcPts val="1100"/>
              </a:spcAft>
              <a:buNone/>
            </a:pPr>
            <a:r>
              <a:t/>
            </a:r>
            <a:endParaRPr/>
          </a:p>
        </p:txBody>
      </p:sp>
      <p:pic>
        <p:nvPicPr>
          <p:cNvPr id="913" name="Shape 913"/>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914" name="Shape 914"/>
          <p:cNvSpPr txBox="1"/>
          <p:nvPr/>
        </p:nvSpPr>
        <p:spPr>
          <a:xfrm>
            <a:off x="4541100" y="6296575"/>
            <a:ext cx="7650900" cy="48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a:solidFill>
                  <a:srgbClr val="FFFFFF"/>
                </a:solidFill>
              </a:rPr>
              <a:t>Reference: </a:t>
            </a:r>
            <a:r>
              <a:rPr lang="en-US" sz="1200" u="sng">
                <a:solidFill>
                  <a:srgbClr val="FFFFFF"/>
                </a:solidFill>
                <a:latin typeface="Calibri"/>
                <a:ea typeface="Calibri"/>
                <a:cs typeface="Calibri"/>
                <a:sym typeface="Calibri"/>
                <a:hlinkClick r:id="rId4"/>
              </a:rPr>
              <a:t>https://www.pmi.org/learning/library/mitigating-risk-project-negotiations-preplanning-469</a:t>
            </a:r>
            <a:r>
              <a:rPr lang="en-US" sz="1200">
                <a:solidFill>
                  <a:srgbClr val="FFFFFF"/>
                </a:solidFill>
                <a:latin typeface="Calibri"/>
                <a:ea typeface="Calibri"/>
                <a:cs typeface="Calibri"/>
                <a:sym typeface="Calibri"/>
              </a:rPr>
              <a:t> [28]</a:t>
            </a:r>
            <a:endParaRPr sz="1200">
              <a:solidFill>
                <a:srgbClr val="FFFFFF"/>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n-US" sz="1200">
                <a:solidFill>
                  <a:srgbClr val="FFFFFF"/>
                </a:solidFill>
                <a:latin typeface="Calibri"/>
                <a:ea typeface="Calibri"/>
                <a:cs typeface="Calibri"/>
                <a:sym typeface="Calibri"/>
              </a:rPr>
              <a:t>                          </a:t>
            </a:r>
            <a:r>
              <a:rPr lang="en-US" sz="1200" u="sng">
                <a:solidFill>
                  <a:srgbClr val="FFFFFF"/>
                </a:solidFill>
                <a:latin typeface="Calibri"/>
                <a:ea typeface="Calibri"/>
                <a:cs typeface="Calibri"/>
                <a:sym typeface="Calibri"/>
                <a:hlinkClick r:id="rId5"/>
              </a:rPr>
              <a:t>https://bizfluent.com/about-6311682-mitigation-plan-project-managing-.html</a:t>
            </a:r>
            <a:r>
              <a:rPr lang="en-US" sz="1200">
                <a:solidFill>
                  <a:srgbClr val="FFFFFF"/>
                </a:solidFill>
                <a:latin typeface="Calibri"/>
                <a:ea typeface="Calibri"/>
                <a:cs typeface="Calibri"/>
                <a:sym typeface="Calibri"/>
              </a:rPr>
              <a:t> [29]</a:t>
            </a:r>
            <a:endParaRPr sz="1200">
              <a:solidFill>
                <a:srgbClr val="FFFFFF"/>
              </a:solidFill>
              <a:latin typeface="Calibri"/>
              <a:ea typeface="Calibri"/>
              <a:cs typeface="Calibri"/>
              <a:sym typeface="Calibri"/>
            </a:endParaRPr>
          </a:p>
          <a:p>
            <a:pPr indent="0" lvl="0" marL="0" rtl="0">
              <a:spcBef>
                <a:spcPts val="0"/>
              </a:spcBef>
              <a:spcAft>
                <a:spcPts val="0"/>
              </a:spcAft>
              <a:buClr>
                <a:schemeClr val="dk1"/>
              </a:buClr>
              <a:buSzPts val="1100"/>
              <a:buFont typeface="Arial"/>
              <a:buNone/>
            </a:pPr>
            <a:r>
              <a:t/>
            </a:r>
            <a:endParaRPr sz="1200">
              <a:solidFill>
                <a:srgbClr val="FFFFFF"/>
              </a:solidFill>
              <a:latin typeface="Calibri"/>
              <a:ea typeface="Calibri"/>
              <a:cs typeface="Calibri"/>
              <a:sym typeface="Calibri"/>
            </a:endParaRPr>
          </a:p>
          <a:p>
            <a:pPr indent="0" lvl="0" marL="0">
              <a:spcBef>
                <a:spcPts val="0"/>
              </a:spcBef>
              <a:spcAft>
                <a:spcPts val="0"/>
              </a:spcAft>
              <a:buNone/>
            </a:pPr>
            <a:r>
              <a:t/>
            </a:r>
            <a:endParaRPr>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Shape 920"/>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chemeClr val="dk1"/>
              </a:buClr>
              <a:buSzPts val="1100"/>
              <a:buFont typeface="Arial"/>
              <a:buNone/>
            </a:pPr>
            <a:r>
              <a:rPr b="1" lang="en-US" sz="3600"/>
              <a:t>Mitigation Plan </a:t>
            </a:r>
            <a:endParaRPr b="1" sz="3600"/>
          </a:p>
        </p:txBody>
      </p:sp>
      <p:sp>
        <p:nvSpPr>
          <p:cNvPr id="921" name="Shape 921"/>
          <p:cNvSpPr txBox="1"/>
          <p:nvPr>
            <p:ph idx="1" type="body"/>
          </p:nvPr>
        </p:nvSpPr>
        <p:spPr>
          <a:xfrm>
            <a:off x="1097275" y="1737400"/>
            <a:ext cx="10058400" cy="4678500"/>
          </a:xfrm>
          <a:prstGeom prst="rect">
            <a:avLst/>
          </a:prstGeom>
        </p:spPr>
        <p:txBody>
          <a:bodyPr anchorCtr="0" anchor="t" bIns="91425" lIns="91425" spcFirstLastPara="1" rIns="91425" wrap="square" tIns="91425">
            <a:noAutofit/>
          </a:bodyPr>
          <a:lstStyle/>
          <a:p>
            <a:pPr indent="-355600" lvl="1" marL="914400" rtl="0">
              <a:lnSpc>
                <a:spcPct val="115000"/>
              </a:lnSpc>
              <a:spcBef>
                <a:spcPts val="1800"/>
              </a:spcBef>
              <a:spcAft>
                <a:spcPts val="0"/>
              </a:spcAft>
              <a:buClr>
                <a:srgbClr val="000000"/>
              </a:buClr>
              <a:buSzPts val="2000"/>
              <a:buChar char="●"/>
            </a:pPr>
            <a:r>
              <a:rPr lang="en-US" sz="2000">
                <a:solidFill>
                  <a:srgbClr val="000000"/>
                </a:solidFill>
                <a:highlight>
                  <a:srgbClr val="FFFFFF"/>
                </a:highlight>
              </a:rPr>
              <a:t>Risk reduction</a:t>
            </a:r>
            <a:endParaRPr sz="2000">
              <a:solidFill>
                <a:srgbClr val="000000"/>
              </a:solidFill>
              <a:highlight>
                <a:srgbClr val="FFFFFF"/>
              </a:highlight>
            </a:endParaRPr>
          </a:p>
          <a:p>
            <a:pPr indent="-355600" lvl="2" marL="1371600" rtl="0">
              <a:lnSpc>
                <a:spcPct val="115000"/>
              </a:lnSpc>
              <a:spcBef>
                <a:spcPts val="0"/>
              </a:spcBef>
              <a:spcAft>
                <a:spcPts val="0"/>
              </a:spcAft>
              <a:buClr>
                <a:srgbClr val="000000"/>
              </a:buClr>
              <a:buSzPts val="2000"/>
              <a:buChar char="●"/>
            </a:pPr>
            <a:r>
              <a:rPr lang="en-US" sz="2000">
                <a:solidFill>
                  <a:srgbClr val="000000"/>
                </a:solidFill>
                <a:highlight>
                  <a:srgbClr val="FFFFFF"/>
                </a:highlight>
              </a:rPr>
              <a:t>To reduce risks our company is hiring top committers and subject matter experts as Project Manager </a:t>
            </a:r>
            <a:r>
              <a:rPr baseline="30000" lang="en-US" sz="2000">
                <a:solidFill>
                  <a:srgbClr val="000000"/>
                </a:solidFill>
                <a:highlight>
                  <a:srgbClr val="FFFFFF"/>
                </a:highlight>
              </a:rPr>
              <a:t>[30]</a:t>
            </a:r>
            <a:endParaRPr baseline="30000" sz="2000">
              <a:solidFill>
                <a:srgbClr val="000000"/>
              </a:solidFill>
              <a:highlight>
                <a:srgbClr val="FFFFFF"/>
              </a:highlight>
            </a:endParaRPr>
          </a:p>
          <a:p>
            <a:pPr indent="-355600" lvl="1" marL="914400" rtl="0">
              <a:lnSpc>
                <a:spcPct val="115000"/>
              </a:lnSpc>
              <a:spcBef>
                <a:spcPts val="1800"/>
              </a:spcBef>
              <a:spcAft>
                <a:spcPts val="0"/>
              </a:spcAft>
              <a:buClr>
                <a:srgbClr val="000000"/>
              </a:buClr>
              <a:buSzPts val="2000"/>
              <a:buChar char="●"/>
            </a:pPr>
            <a:r>
              <a:rPr lang="en-US" sz="2000">
                <a:solidFill>
                  <a:srgbClr val="000000"/>
                </a:solidFill>
                <a:highlight>
                  <a:srgbClr val="FFFFFF"/>
                </a:highlight>
              </a:rPr>
              <a:t> Risk transfer</a:t>
            </a:r>
            <a:endParaRPr sz="2000">
              <a:solidFill>
                <a:srgbClr val="000000"/>
              </a:solidFill>
              <a:highlight>
                <a:srgbClr val="FFFFFF"/>
              </a:highlight>
            </a:endParaRPr>
          </a:p>
          <a:p>
            <a:pPr indent="-355600" lvl="2" marL="1371600" rtl="0">
              <a:lnSpc>
                <a:spcPct val="115000"/>
              </a:lnSpc>
              <a:spcBef>
                <a:spcPts val="1800"/>
              </a:spcBef>
              <a:spcAft>
                <a:spcPts val="0"/>
              </a:spcAft>
              <a:buClr>
                <a:srgbClr val="000000"/>
              </a:buClr>
              <a:buSzPts val="2000"/>
              <a:buChar char="●"/>
            </a:pPr>
            <a:r>
              <a:rPr lang="en-US" sz="2000">
                <a:solidFill>
                  <a:srgbClr val="000000"/>
                </a:solidFill>
                <a:highlight>
                  <a:srgbClr val="FFFFFF"/>
                </a:highlight>
              </a:rPr>
              <a:t> There are no risk transfer as we don’t plan to hire third party to develop our product as this is potentially cutting edge tech. in our industry </a:t>
            </a:r>
            <a:r>
              <a:rPr baseline="30000" lang="en-US" sz="2000">
                <a:solidFill>
                  <a:srgbClr val="000000"/>
                </a:solidFill>
                <a:highlight>
                  <a:srgbClr val="FFFFFF"/>
                </a:highlight>
              </a:rPr>
              <a:t>[30]</a:t>
            </a:r>
            <a:endParaRPr baseline="30000" sz="2000">
              <a:solidFill>
                <a:srgbClr val="000000"/>
              </a:solidFill>
              <a:highlight>
                <a:srgbClr val="FFFFFF"/>
              </a:highlight>
            </a:endParaRPr>
          </a:p>
          <a:p>
            <a:pPr indent="0" lvl="0" marL="0" rtl="0">
              <a:lnSpc>
                <a:spcPct val="115000"/>
              </a:lnSpc>
              <a:spcBef>
                <a:spcPts val="1800"/>
              </a:spcBef>
              <a:spcAft>
                <a:spcPts val="0"/>
              </a:spcAft>
              <a:buNone/>
            </a:pPr>
            <a:r>
              <a:t/>
            </a:r>
            <a:endParaRPr/>
          </a:p>
          <a:p>
            <a:pPr indent="0" lvl="0" marL="0">
              <a:spcBef>
                <a:spcPts val="1200"/>
              </a:spcBef>
              <a:spcAft>
                <a:spcPts val="0"/>
              </a:spcAft>
              <a:buNone/>
            </a:pPr>
            <a:r>
              <a:t/>
            </a:r>
            <a:endParaRPr/>
          </a:p>
        </p:txBody>
      </p:sp>
      <p:pic>
        <p:nvPicPr>
          <p:cNvPr id="922" name="Shape 922"/>
          <p:cNvPicPr preferRelativeResize="0"/>
          <p:nvPr/>
        </p:nvPicPr>
        <p:blipFill>
          <a:blip r:embed="rId3">
            <a:alphaModFix/>
          </a:blip>
          <a:stretch>
            <a:fillRect/>
          </a:stretch>
        </p:blipFill>
        <p:spPr>
          <a:xfrm>
            <a:off x="10591086" y="125250"/>
            <a:ext cx="1441015" cy="1450750"/>
          </a:xfrm>
          <a:prstGeom prst="rect">
            <a:avLst/>
          </a:prstGeom>
          <a:noFill/>
          <a:ln>
            <a:noFill/>
          </a:ln>
        </p:spPr>
      </p:pic>
      <p:sp>
        <p:nvSpPr>
          <p:cNvPr id="923" name="Shape 923"/>
          <p:cNvSpPr txBox="1"/>
          <p:nvPr/>
        </p:nvSpPr>
        <p:spPr>
          <a:xfrm>
            <a:off x="4504050" y="6385800"/>
            <a:ext cx="7688100" cy="47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200">
                <a:solidFill>
                  <a:srgbClr val="F3F3F3"/>
                </a:solidFill>
                <a:latin typeface="Calibri"/>
                <a:ea typeface="Calibri"/>
                <a:cs typeface="Calibri"/>
                <a:sym typeface="Calibri"/>
              </a:rPr>
              <a:t>Reference: </a:t>
            </a:r>
            <a:r>
              <a:rPr lang="en-US" sz="1200" u="sng">
                <a:solidFill>
                  <a:srgbClr val="F3F3F3"/>
                </a:solidFill>
                <a:latin typeface="Calibri"/>
                <a:ea typeface="Calibri"/>
                <a:cs typeface="Calibri"/>
                <a:sym typeface="Calibri"/>
                <a:hlinkClick r:id="rId4"/>
              </a:rPr>
              <a:t>https://www.pmi.org/learning/library/mitigating-risk-project-negotiations-preplanning-469</a:t>
            </a:r>
            <a:r>
              <a:rPr lang="en-US" sz="1200">
                <a:solidFill>
                  <a:srgbClr val="F3F3F3"/>
                </a:solidFill>
                <a:latin typeface="Calibri"/>
                <a:ea typeface="Calibri"/>
                <a:cs typeface="Calibri"/>
                <a:sym typeface="Calibri"/>
              </a:rPr>
              <a:t> [30]</a:t>
            </a:r>
            <a:endParaRPr sz="1200">
              <a:solidFill>
                <a:srgbClr val="F3F3F3"/>
              </a:solidFill>
              <a:latin typeface="Calibri"/>
              <a:ea typeface="Calibri"/>
              <a:cs typeface="Calibri"/>
              <a:sym typeface="Calibri"/>
            </a:endParaRPr>
          </a:p>
          <a:p>
            <a:pPr indent="0" lvl="0" marL="0">
              <a:spcBef>
                <a:spcPts val="0"/>
              </a:spcBef>
              <a:spcAft>
                <a:spcPts val="0"/>
              </a:spcAft>
              <a:buNone/>
            </a:pPr>
            <a:r>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Shape 187"/>
          <p:cNvPicPr preferRelativeResize="0"/>
          <p:nvPr/>
        </p:nvPicPr>
        <p:blipFill>
          <a:blip r:embed="rId3">
            <a:alphaModFix/>
          </a:blip>
          <a:stretch>
            <a:fillRect/>
          </a:stretch>
        </p:blipFill>
        <p:spPr>
          <a:xfrm>
            <a:off x="11135750" y="8300"/>
            <a:ext cx="1044525" cy="1051582"/>
          </a:xfrm>
          <a:prstGeom prst="rect">
            <a:avLst/>
          </a:prstGeom>
          <a:noFill/>
          <a:ln>
            <a:noFill/>
          </a:ln>
        </p:spPr>
      </p:pic>
      <p:pic>
        <p:nvPicPr>
          <p:cNvPr id="188" name="Shape 188"/>
          <p:cNvPicPr preferRelativeResize="0"/>
          <p:nvPr/>
        </p:nvPicPr>
        <p:blipFill>
          <a:blip r:embed="rId4">
            <a:alphaModFix/>
          </a:blip>
          <a:stretch>
            <a:fillRect/>
          </a:stretch>
        </p:blipFill>
        <p:spPr>
          <a:xfrm>
            <a:off x="511225" y="985050"/>
            <a:ext cx="10853126" cy="5253249"/>
          </a:xfrm>
          <a:prstGeom prst="rect">
            <a:avLst/>
          </a:prstGeom>
          <a:noFill/>
          <a:ln>
            <a:noFill/>
          </a:ln>
        </p:spPr>
      </p:pic>
      <p:sp>
        <p:nvSpPr>
          <p:cNvPr id="189" name="Shape 189"/>
          <p:cNvSpPr txBox="1"/>
          <p:nvPr/>
        </p:nvSpPr>
        <p:spPr>
          <a:xfrm>
            <a:off x="457200" y="145475"/>
            <a:ext cx="9573000" cy="773100"/>
          </a:xfrm>
          <a:prstGeom prst="rect">
            <a:avLst/>
          </a:prstGeom>
          <a:noFill/>
          <a:ln>
            <a:noFill/>
          </a:ln>
        </p:spPr>
        <p:txBody>
          <a:bodyPr anchorCtr="0" anchor="ctr" bIns="91425" lIns="91425" spcFirstLastPara="1" rIns="91425" wrap="square" tIns="91425">
            <a:noAutofit/>
          </a:bodyPr>
          <a:lstStyle/>
          <a:p>
            <a:pPr indent="0" lvl="0" marL="0" rtl="0">
              <a:lnSpc>
                <a:spcPct val="85000"/>
              </a:lnSpc>
              <a:spcBef>
                <a:spcPts val="0"/>
              </a:spcBef>
              <a:spcAft>
                <a:spcPts val="0"/>
              </a:spcAft>
              <a:buNone/>
            </a:pPr>
            <a:r>
              <a:rPr b="1" lang="en-US" sz="3600">
                <a:solidFill>
                  <a:srgbClr val="3F3F3F"/>
                </a:solidFill>
                <a:latin typeface="Calibri"/>
                <a:ea typeface="Calibri"/>
                <a:cs typeface="Calibri"/>
                <a:sym typeface="Calibri"/>
              </a:rPr>
              <a:t>Competitors Landscape - Porter’s Five Forces</a:t>
            </a:r>
            <a:r>
              <a:rPr b="1" baseline="30000" lang="en-US" sz="3600">
                <a:solidFill>
                  <a:srgbClr val="3F3F3F"/>
                </a:solidFill>
                <a:latin typeface="Calibri"/>
                <a:ea typeface="Calibri"/>
                <a:cs typeface="Calibri"/>
                <a:sym typeface="Calibri"/>
              </a:rPr>
              <a:t>[33]</a:t>
            </a:r>
            <a:endParaRPr baseline="30000"/>
          </a:p>
        </p:txBody>
      </p:sp>
      <p:sp>
        <p:nvSpPr>
          <p:cNvPr id="190" name="Shape 190"/>
          <p:cNvSpPr txBox="1"/>
          <p:nvPr/>
        </p:nvSpPr>
        <p:spPr>
          <a:xfrm>
            <a:off x="513425" y="6472925"/>
            <a:ext cx="10433700" cy="27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200">
                <a:solidFill>
                  <a:srgbClr val="F3F3F3"/>
                </a:solidFill>
                <a:latin typeface="Calibri"/>
                <a:ea typeface="Calibri"/>
                <a:cs typeface="Calibri"/>
                <a:sym typeface="Calibri"/>
              </a:rPr>
              <a:t>                                                                                                                                                       </a:t>
            </a:r>
            <a:r>
              <a:rPr lang="en-US" sz="1200">
                <a:solidFill>
                  <a:srgbClr val="F3F3F3"/>
                </a:solidFill>
                <a:latin typeface="Calibri"/>
                <a:ea typeface="Calibri"/>
                <a:cs typeface="Calibri"/>
                <a:sym typeface="Calibri"/>
              </a:rPr>
              <a:t>References:</a:t>
            </a:r>
            <a:r>
              <a:rPr lang="en-US" sz="1200">
                <a:solidFill>
                  <a:srgbClr val="F3F3F3"/>
                </a:solidFill>
                <a:latin typeface="Calibri"/>
                <a:ea typeface="Calibri"/>
                <a:cs typeface="Calibri"/>
                <a:sym typeface="Calibri"/>
              </a:rPr>
              <a:t> </a:t>
            </a:r>
            <a:r>
              <a:rPr lang="en-US" sz="1200" u="sng">
                <a:solidFill>
                  <a:srgbClr val="F3F3F3"/>
                </a:solidFill>
                <a:latin typeface="Calibri"/>
                <a:ea typeface="Calibri"/>
                <a:cs typeface="Calibri"/>
                <a:sym typeface="Calibri"/>
                <a:hlinkClick r:id="rId5"/>
              </a:rPr>
              <a:t>https://www.mindtools.com/pages/article/newTMC_08.htm</a:t>
            </a:r>
            <a:r>
              <a:rPr lang="en-US" sz="1200">
                <a:solidFill>
                  <a:srgbClr val="F3F3F3"/>
                </a:solidFill>
                <a:latin typeface="Calibri"/>
                <a:ea typeface="Calibri"/>
                <a:cs typeface="Calibri"/>
                <a:sym typeface="Calibri"/>
              </a:rPr>
              <a:t>[[33]</a:t>
            </a:r>
            <a:endParaRPr sz="1200">
              <a:solidFill>
                <a:srgbClr val="F3F3F3"/>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Shape 929"/>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marR="0" rtl="0" algn="l">
              <a:lnSpc>
                <a:spcPct val="85000"/>
              </a:lnSpc>
              <a:spcBef>
                <a:spcPts val="0"/>
              </a:spcBef>
              <a:spcAft>
                <a:spcPts val="0"/>
              </a:spcAft>
              <a:buClr>
                <a:schemeClr val="dk1"/>
              </a:buClr>
              <a:buSzPts val="1100"/>
              <a:buFont typeface="Arial"/>
              <a:buNone/>
            </a:pPr>
            <a:r>
              <a:rPr b="1" lang="en-US" sz="3600"/>
              <a:t>Deprecation Management Policy</a:t>
            </a:r>
            <a:endParaRPr b="1" sz="3600"/>
          </a:p>
        </p:txBody>
      </p:sp>
      <p:sp>
        <p:nvSpPr>
          <p:cNvPr id="930" name="Shape 930"/>
          <p:cNvSpPr txBox="1"/>
          <p:nvPr>
            <p:ph idx="1" type="body"/>
          </p:nvPr>
        </p:nvSpPr>
        <p:spPr>
          <a:xfrm>
            <a:off x="1165175" y="1927200"/>
            <a:ext cx="10058400" cy="4381500"/>
          </a:xfrm>
          <a:prstGeom prst="rect">
            <a:avLst/>
          </a:prstGeom>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rgbClr val="000000"/>
              </a:buClr>
              <a:buSzPts val="2000"/>
              <a:buChar char="●"/>
            </a:pPr>
            <a:r>
              <a:rPr lang="en-US">
                <a:solidFill>
                  <a:srgbClr val="000000"/>
                </a:solidFill>
              </a:rPr>
              <a:t>Deprecation Policy:</a:t>
            </a:r>
            <a:endParaRPr>
              <a:solidFill>
                <a:srgbClr val="000000"/>
              </a:solidFill>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rPr>
              <a:t>The final product will have more security features than the prototype version.</a:t>
            </a:r>
            <a:endParaRPr sz="2000">
              <a:solidFill>
                <a:srgbClr val="000000"/>
              </a:solidFill>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rPr>
              <a:t>Older implementations and functionality replaced by latest versions.</a:t>
            </a:r>
            <a:endParaRPr sz="2000">
              <a:solidFill>
                <a:srgbClr val="000000"/>
              </a:solidFill>
            </a:endParaRPr>
          </a:p>
          <a:p>
            <a:pPr indent="0" lvl="0" marL="0" rtl="0">
              <a:lnSpc>
                <a:spcPct val="115000"/>
              </a:lnSpc>
              <a:spcBef>
                <a:spcPts val="0"/>
              </a:spcBef>
              <a:spcAft>
                <a:spcPts val="0"/>
              </a:spcAft>
              <a:buClr>
                <a:schemeClr val="dk1"/>
              </a:buClr>
              <a:buSzPts val="1100"/>
              <a:buFont typeface="Arial"/>
              <a:buNone/>
            </a:pPr>
            <a:r>
              <a:t/>
            </a:r>
            <a:endParaRPr>
              <a:solidFill>
                <a:srgbClr val="000000"/>
              </a:solidFill>
            </a:endParaRPr>
          </a:p>
          <a:p>
            <a:pPr indent="-355600" lvl="0" marL="457200" rtl="0">
              <a:lnSpc>
                <a:spcPct val="115000"/>
              </a:lnSpc>
              <a:spcBef>
                <a:spcPts val="0"/>
              </a:spcBef>
              <a:spcAft>
                <a:spcPts val="0"/>
              </a:spcAft>
              <a:buClr>
                <a:srgbClr val="000000"/>
              </a:buClr>
              <a:buSzPts val="2000"/>
              <a:buChar char="●"/>
            </a:pPr>
            <a:r>
              <a:rPr lang="en-US">
                <a:solidFill>
                  <a:srgbClr val="000000"/>
                </a:solidFill>
              </a:rPr>
              <a:t>Deprecation Process:</a:t>
            </a:r>
            <a:endParaRPr>
              <a:solidFill>
                <a:srgbClr val="000000"/>
              </a:solidFill>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rPr>
              <a:t>All the deprecation policies will be communicated to the client. A team will be created to handle this.</a:t>
            </a:r>
            <a:endParaRPr sz="2000">
              <a:solidFill>
                <a:srgbClr val="000000"/>
              </a:solidFill>
            </a:endParaRPr>
          </a:p>
          <a:p>
            <a:pPr indent="-355600" lvl="1" marL="914400" rtl="0">
              <a:lnSpc>
                <a:spcPct val="115000"/>
              </a:lnSpc>
              <a:spcBef>
                <a:spcPts val="0"/>
              </a:spcBef>
              <a:spcAft>
                <a:spcPts val="0"/>
              </a:spcAft>
              <a:buClr>
                <a:srgbClr val="000000"/>
              </a:buClr>
              <a:buSzPts val="2000"/>
              <a:buChar char="●"/>
            </a:pPr>
            <a:r>
              <a:rPr lang="en-US" sz="2000">
                <a:solidFill>
                  <a:srgbClr val="000000"/>
                </a:solidFill>
              </a:rPr>
              <a:t>JIRA tool will be used to manage deprecations.</a:t>
            </a:r>
            <a:endParaRPr sz="2000">
              <a:solidFill>
                <a:srgbClr val="000000"/>
              </a:solidFill>
            </a:endParaRPr>
          </a:p>
        </p:txBody>
      </p:sp>
      <p:pic>
        <p:nvPicPr>
          <p:cNvPr id="931" name="Shape 931"/>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Shape 937"/>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marR="0" rtl="0" algn="l">
              <a:lnSpc>
                <a:spcPct val="85000"/>
              </a:lnSpc>
              <a:spcBef>
                <a:spcPts val="0"/>
              </a:spcBef>
              <a:spcAft>
                <a:spcPts val="0"/>
              </a:spcAft>
              <a:buNone/>
            </a:pPr>
            <a:r>
              <a:rPr b="1" lang="en-US" sz="3600"/>
              <a:t>Deprecation Management Policy</a:t>
            </a:r>
            <a:endParaRPr b="1" sz="3600"/>
          </a:p>
        </p:txBody>
      </p:sp>
      <p:pic>
        <p:nvPicPr>
          <p:cNvPr id="938" name="Shape 938"/>
          <p:cNvPicPr preferRelativeResize="0"/>
          <p:nvPr/>
        </p:nvPicPr>
        <p:blipFill>
          <a:blip r:embed="rId3">
            <a:alphaModFix/>
          </a:blip>
          <a:stretch>
            <a:fillRect/>
          </a:stretch>
        </p:blipFill>
        <p:spPr>
          <a:xfrm>
            <a:off x="10591086" y="125250"/>
            <a:ext cx="1441015" cy="1450750"/>
          </a:xfrm>
          <a:prstGeom prst="rect">
            <a:avLst/>
          </a:prstGeom>
          <a:noFill/>
          <a:ln>
            <a:noFill/>
          </a:ln>
        </p:spPr>
      </p:pic>
      <p:graphicFrame>
        <p:nvGraphicFramePr>
          <p:cNvPr id="939" name="Shape 939"/>
          <p:cNvGraphicFramePr/>
          <p:nvPr/>
        </p:nvGraphicFramePr>
        <p:xfrm>
          <a:off x="952500" y="2428575"/>
          <a:ext cx="3000000" cy="3000000"/>
        </p:xfrm>
        <a:graphic>
          <a:graphicData uri="http://schemas.openxmlformats.org/drawingml/2006/table">
            <a:tbl>
              <a:tblPr>
                <a:noFill/>
                <a:tableStyleId>{95F0DD00-FBB6-4460-9ED0-F71D23F25B78}</a:tableStyleId>
              </a:tblPr>
              <a:tblGrid>
                <a:gridCol w="3429000"/>
                <a:gridCol w="3429000"/>
                <a:gridCol w="3429000"/>
              </a:tblGrid>
              <a:tr h="381000">
                <a:tc>
                  <a:txBody>
                    <a:bodyPr>
                      <a:noAutofit/>
                    </a:bodyPr>
                    <a:lstStyle/>
                    <a:p>
                      <a:pPr indent="0" lvl="0" marL="0">
                        <a:spcBef>
                          <a:spcPts val="0"/>
                        </a:spcBef>
                        <a:spcAft>
                          <a:spcPts val="0"/>
                        </a:spcAft>
                        <a:buNone/>
                      </a:pPr>
                      <a:r>
                        <a:rPr lang="en-US" sz="2000">
                          <a:latin typeface="Calibri"/>
                          <a:ea typeface="Calibri"/>
                          <a:cs typeface="Calibri"/>
                          <a:sym typeface="Calibri"/>
                        </a:rPr>
                        <a:t>Product version</a:t>
                      </a:r>
                      <a:endParaRPr sz="2000">
                        <a:latin typeface="Calibri"/>
                        <a:ea typeface="Calibri"/>
                        <a:cs typeface="Calibri"/>
                        <a:sym typeface="Calibri"/>
                      </a:endParaRPr>
                    </a:p>
                    <a:p>
                      <a:pPr indent="0" lvl="0" marL="0">
                        <a:spcBef>
                          <a:spcPts val="0"/>
                        </a:spcBef>
                        <a:spcAft>
                          <a:spcPts val="0"/>
                        </a:spcAft>
                        <a:buNone/>
                      </a:pPr>
                      <a:r>
                        <a:t/>
                      </a:r>
                      <a:endParaRPr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2000">
                          <a:latin typeface="Calibri"/>
                          <a:ea typeface="Calibri"/>
                          <a:cs typeface="Calibri"/>
                          <a:sym typeface="Calibri"/>
                        </a:rPr>
                        <a:t>Deprecation</a:t>
                      </a:r>
                      <a:endParaRPr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2000">
                          <a:latin typeface="Calibri"/>
                          <a:ea typeface="Calibri"/>
                          <a:cs typeface="Calibri"/>
                          <a:sym typeface="Calibri"/>
                        </a:rPr>
                        <a:t>Sunset</a:t>
                      </a:r>
                      <a:endParaRPr sz="2000">
                        <a:latin typeface="Calibri"/>
                        <a:ea typeface="Calibri"/>
                        <a:cs typeface="Calibri"/>
                        <a:sym typeface="Calibri"/>
                      </a:endParaRPr>
                    </a:p>
                  </a:txBody>
                  <a:tcPr marT="91425" marB="91425" marR="91425" marL="91425"/>
                </a:tc>
              </a:tr>
              <a:tr h="381000">
                <a:tc>
                  <a:txBody>
                    <a:bodyPr>
                      <a:noAutofit/>
                    </a:bodyPr>
                    <a:lstStyle/>
                    <a:p>
                      <a:pPr indent="0" lvl="0" marL="0">
                        <a:spcBef>
                          <a:spcPts val="0"/>
                        </a:spcBef>
                        <a:spcAft>
                          <a:spcPts val="0"/>
                        </a:spcAft>
                        <a:buNone/>
                      </a:pPr>
                      <a:r>
                        <a:rPr lang="en-US" sz="2000">
                          <a:latin typeface="Calibri"/>
                          <a:ea typeface="Calibri"/>
                          <a:cs typeface="Calibri"/>
                          <a:sym typeface="Calibri"/>
                        </a:rPr>
                        <a:t>v1.2</a:t>
                      </a:r>
                      <a:endParaRPr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2000">
                          <a:latin typeface="Calibri"/>
                          <a:ea typeface="Calibri"/>
                          <a:cs typeface="Calibri"/>
                          <a:sym typeface="Calibri"/>
                        </a:rPr>
                        <a:t>April 2025</a:t>
                      </a:r>
                      <a:endParaRPr sz="2000">
                        <a:latin typeface="Calibri"/>
                        <a:ea typeface="Calibri"/>
                        <a:cs typeface="Calibri"/>
                        <a:sym typeface="Calibri"/>
                      </a:endParaRPr>
                    </a:p>
                  </a:txBody>
                  <a:tcPr marT="91425" marB="91425" marR="91425" marL="91425"/>
                </a:tc>
                <a:tc>
                  <a:txBody>
                    <a:bodyPr>
                      <a:noAutofit/>
                    </a:bodyPr>
                    <a:lstStyle/>
                    <a:p>
                      <a:pPr indent="0" lvl="0" marL="0">
                        <a:spcBef>
                          <a:spcPts val="0"/>
                        </a:spcBef>
                        <a:spcAft>
                          <a:spcPts val="0"/>
                        </a:spcAft>
                        <a:buNone/>
                      </a:pPr>
                      <a:r>
                        <a:rPr lang="en-US" sz="2000">
                          <a:latin typeface="Calibri"/>
                          <a:ea typeface="Calibri"/>
                          <a:cs typeface="Calibri"/>
                          <a:sym typeface="Calibri"/>
                        </a:rPr>
                        <a:t>June 2025</a:t>
                      </a:r>
                      <a:endParaRPr sz="2000">
                        <a:latin typeface="Calibri"/>
                        <a:ea typeface="Calibri"/>
                        <a:cs typeface="Calibri"/>
                        <a:sym typeface="Calibri"/>
                      </a:endParaRPr>
                    </a:p>
                  </a:txBody>
                  <a:tcPr marT="91425" marB="91425" marR="91425" marL="91425"/>
                </a:tc>
              </a:tr>
              <a:tr h="381000">
                <a:tc>
                  <a:txBody>
                    <a:bodyPr>
                      <a:noAutofit/>
                    </a:bodyPr>
                    <a:lstStyle/>
                    <a:p>
                      <a:pPr indent="0" lvl="0" marL="0" rtl="0">
                        <a:spcBef>
                          <a:spcPts val="0"/>
                        </a:spcBef>
                        <a:spcAft>
                          <a:spcPts val="0"/>
                        </a:spcAft>
                        <a:buNone/>
                      </a:pPr>
                      <a:r>
                        <a:rPr lang="en-US" sz="2000">
                          <a:latin typeface="Calibri"/>
                          <a:ea typeface="Calibri"/>
                          <a:cs typeface="Calibri"/>
                          <a:sym typeface="Calibri"/>
                        </a:rPr>
                        <a:t>v1.1</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July 2022</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September 2022</a:t>
                      </a:r>
                      <a:endParaRPr sz="2000">
                        <a:latin typeface="Calibri"/>
                        <a:ea typeface="Calibri"/>
                        <a:cs typeface="Calibri"/>
                        <a:sym typeface="Calibri"/>
                      </a:endParaRPr>
                    </a:p>
                  </a:txBody>
                  <a:tcPr marT="91425" marB="91425" marR="91425" marL="91425"/>
                </a:tc>
              </a:tr>
              <a:tr h="381000">
                <a:tc>
                  <a:txBody>
                    <a:bodyPr>
                      <a:noAutofit/>
                    </a:bodyPr>
                    <a:lstStyle/>
                    <a:p>
                      <a:pPr indent="0" lvl="0" marL="0" rtl="0">
                        <a:spcBef>
                          <a:spcPts val="0"/>
                        </a:spcBef>
                        <a:spcAft>
                          <a:spcPts val="0"/>
                        </a:spcAft>
                        <a:buNone/>
                      </a:pPr>
                      <a:r>
                        <a:rPr lang="en-US" sz="2000">
                          <a:latin typeface="Calibri"/>
                          <a:ea typeface="Calibri"/>
                          <a:cs typeface="Calibri"/>
                          <a:sym typeface="Calibri"/>
                        </a:rPr>
                        <a:t>v1.0</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October 2020</a:t>
                      </a:r>
                      <a:endParaRPr sz="2000">
                        <a:latin typeface="Calibri"/>
                        <a:ea typeface="Calibri"/>
                        <a:cs typeface="Calibri"/>
                        <a:sym typeface="Calibri"/>
                      </a:endParaRPr>
                    </a:p>
                  </a:txBody>
                  <a:tcPr marT="91425" marB="91425" marR="91425" marL="91425"/>
                </a:tc>
                <a:tc>
                  <a:txBody>
                    <a:bodyPr>
                      <a:noAutofit/>
                    </a:bodyPr>
                    <a:lstStyle/>
                    <a:p>
                      <a:pPr indent="0" lvl="0" marL="0" rtl="0">
                        <a:spcBef>
                          <a:spcPts val="0"/>
                        </a:spcBef>
                        <a:spcAft>
                          <a:spcPts val="0"/>
                        </a:spcAft>
                        <a:buNone/>
                      </a:pPr>
                      <a:r>
                        <a:rPr lang="en-US" sz="2000">
                          <a:latin typeface="Calibri"/>
                          <a:ea typeface="Calibri"/>
                          <a:cs typeface="Calibri"/>
                          <a:sym typeface="Calibri"/>
                        </a:rPr>
                        <a:t>December 2020</a:t>
                      </a:r>
                      <a:endParaRPr sz="20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Shape 945"/>
          <p:cNvSpPr txBox="1"/>
          <p:nvPr>
            <p:ph type="title"/>
          </p:nvPr>
        </p:nvSpPr>
        <p:spPr>
          <a:xfrm>
            <a:off x="3481080" y="3128828"/>
            <a:ext cx="10058400" cy="1450800"/>
          </a:xfrm>
          <a:prstGeom prst="rect">
            <a:avLst/>
          </a:prstGeom>
        </p:spPr>
        <p:txBody>
          <a:bodyPr anchorCtr="0" anchor="b" bIns="91425" lIns="91425" spcFirstLastPara="1" rIns="91425" wrap="square" tIns="91425">
            <a:noAutofit/>
          </a:bodyPr>
          <a:lstStyle/>
          <a:p>
            <a:pPr indent="0" lvl="0" marL="0" rtl="0">
              <a:lnSpc>
                <a:spcPct val="100000"/>
              </a:lnSpc>
              <a:spcBef>
                <a:spcPts val="0"/>
              </a:spcBef>
              <a:spcAft>
                <a:spcPts val="0"/>
              </a:spcAft>
              <a:buNone/>
            </a:pPr>
            <a:r>
              <a:rPr b="1" lang="en-US" sz="7200"/>
              <a:t>ROADMAP</a:t>
            </a:r>
            <a:endParaRPr b="1" sz="7200"/>
          </a:p>
          <a:p>
            <a:pPr indent="0" lvl="0" marL="0">
              <a:spcBef>
                <a:spcPts val="0"/>
              </a:spcBef>
              <a:spcAft>
                <a:spcPts val="0"/>
              </a:spcAft>
              <a:buNone/>
            </a:pPr>
            <a:r>
              <a:t/>
            </a:r>
            <a:endParaRPr/>
          </a:p>
        </p:txBody>
      </p:sp>
      <p:sp>
        <p:nvSpPr>
          <p:cNvPr id="946" name="Shape 946"/>
          <p:cNvSpPr/>
          <p:nvPr/>
        </p:nvSpPr>
        <p:spPr>
          <a:xfrm>
            <a:off x="146700" y="1503625"/>
            <a:ext cx="11515500" cy="715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grpSp>
        <p:nvGrpSpPr>
          <p:cNvPr id="952" name="Shape 952"/>
          <p:cNvGrpSpPr/>
          <p:nvPr/>
        </p:nvGrpSpPr>
        <p:grpSpPr>
          <a:xfrm>
            <a:off x="1604488" y="2954940"/>
            <a:ext cx="3047924" cy="3797172"/>
            <a:chOff x="0" y="2295575"/>
            <a:chExt cx="2286000" cy="2847950"/>
          </a:xfrm>
        </p:grpSpPr>
        <p:grpSp>
          <p:nvGrpSpPr>
            <p:cNvPr id="953" name="Shape 953"/>
            <p:cNvGrpSpPr/>
            <p:nvPr/>
          </p:nvGrpSpPr>
          <p:grpSpPr>
            <a:xfrm>
              <a:off x="0" y="2295575"/>
              <a:ext cx="2286000" cy="2847950"/>
              <a:chOff x="0" y="2295575"/>
              <a:chExt cx="2286000" cy="2847950"/>
            </a:xfrm>
          </p:grpSpPr>
          <p:sp>
            <p:nvSpPr>
              <p:cNvPr id="954" name="Shape 954"/>
              <p:cNvSpPr/>
              <p:nvPr/>
            </p:nvSpPr>
            <p:spPr>
              <a:xfrm>
                <a:off x="0" y="2823925"/>
                <a:ext cx="2286000" cy="2319600"/>
              </a:xfrm>
              <a:prstGeom prst="rect">
                <a:avLst/>
              </a:prstGeom>
              <a:solidFill>
                <a:schemeClr val="accent4"/>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955" name="Shape 955"/>
              <p:cNvSpPr/>
              <p:nvPr/>
            </p:nvSpPr>
            <p:spPr>
              <a:xfrm>
                <a:off x="0" y="2295575"/>
                <a:ext cx="2286000" cy="53700"/>
              </a:xfrm>
              <a:prstGeom prst="rect">
                <a:avLst/>
              </a:prstGeom>
              <a:solidFill>
                <a:srgbClr val="1B786E"/>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grpSp>
        <p:sp>
          <p:nvSpPr>
            <p:cNvPr id="956" name="Shape 956"/>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a:lnSpc>
                  <a:spcPct val="115000"/>
                </a:lnSpc>
                <a:spcBef>
                  <a:spcPts val="0"/>
                </a:spcBef>
                <a:spcAft>
                  <a:spcPts val="2100"/>
                </a:spcAft>
                <a:buNone/>
              </a:pPr>
              <a:r>
                <a:rPr lang="en-US" sz="1300">
                  <a:solidFill>
                    <a:srgbClr val="1B786E"/>
                  </a:solidFill>
                  <a:latin typeface="Roboto"/>
                  <a:ea typeface="Roboto"/>
                  <a:cs typeface="Roboto"/>
                  <a:sym typeface="Roboto"/>
                </a:rPr>
                <a:t>July </a:t>
              </a:r>
              <a:r>
                <a:rPr lang="en-US" sz="1300">
                  <a:solidFill>
                    <a:srgbClr val="1B786E"/>
                  </a:solidFill>
                  <a:latin typeface="Roboto"/>
                  <a:ea typeface="Roboto"/>
                  <a:cs typeface="Roboto"/>
                  <a:sym typeface="Roboto"/>
                </a:rPr>
                <a:t>2018</a:t>
              </a:r>
              <a:endParaRPr sz="1300">
                <a:solidFill>
                  <a:srgbClr val="1B786E"/>
                </a:solidFill>
                <a:latin typeface="Roboto"/>
                <a:ea typeface="Roboto"/>
                <a:cs typeface="Roboto"/>
                <a:sym typeface="Roboto"/>
              </a:endParaRPr>
            </a:p>
          </p:txBody>
        </p:sp>
        <p:sp>
          <p:nvSpPr>
            <p:cNvPr id="957" name="Shape 957"/>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Clr>
                  <a:srgbClr val="000000"/>
                </a:buClr>
                <a:buSzPts val="1100"/>
                <a:buFont typeface="Arial"/>
                <a:buNone/>
              </a:pPr>
              <a:r>
                <a:rPr lang="en-US" sz="2000">
                  <a:solidFill>
                    <a:srgbClr val="FFFFFF"/>
                  </a:solidFill>
                  <a:latin typeface="Calibri"/>
                  <a:ea typeface="Calibri"/>
                  <a:cs typeface="Calibri"/>
                  <a:sym typeface="Calibri"/>
                </a:rPr>
                <a:t>Streamlining Supply Chain Management</a:t>
              </a:r>
              <a:endParaRPr sz="2000">
                <a:solidFill>
                  <a:srgbClr val="FFFFFF"/>
                </a:solidFill>
                <a:latin typeface="Calibri"/>
                <a:ea typeface="Calibri"/>
                <a:cs typeface="Calibri"/>
                <a:sym typeface="Calibri"/>
              </a:endParaRPr>
            </a:p>
          </p:txBody>
        </p:sp>
        <p:sp>
          <p:nvSpPr>
            <p:cNvPr id="958" name="Shape 958"/>
            <p:cNvSpPr txBox="1"/>
            <p:nvPr/>
          </p:nvSpPr>
          <p:spPr>
            <a:xfrm>
              <a:off x="216300" y="3896950"/>
              <a:ext cx="1853400" cy="996000"/>
            </a:xfrm>
            <a:prstGeom prst="rect">
              <a:avLst/>
            </a:prstGeom>
            <a:noFill/>
            <a:ln>
              <a:noFill/>
            </a:ln>
          </p:spPr>
          <p:txBody>
            <a:bodyPr anchorCtr="0" anchor="t" bIns="121900" lIns="121900" spcFirstLastPara="1" rIns="121900" wrap="square" tIns="121900">
              <a:noAutofit/>
            </a:bodyPr>
            <a:lstStyle/>
            <a:p>
              <a:pPr indent="0" lvl="0" marL="0" rtl="0">
                <a:lnSpc>
                  <a:spcPct val="115000"/>
                </a:lnSpc>
                <a:spcBef>
                  <a:spcPts val="0"/>
                </a:spcBef>
                <a:spcAft>
                  <a:spcPts val="0"/>
                </a:spcAft>
                <a:buNone/>
              </a:pPr>
              <a:r>
                <a:rPr lang="en-US">
                  <a:solidFill>
                    <a:srgbClr val="FFFFFF"/>
                  </a:solidFill>
                  <a:latin typeface="Calibri"/>
                  <a:ea typeface="Calibri"/>
                  <a:cs typeface="Calibri"/>
                  <a:sym typeface="Calibri"/>
                </a:rPr>
                <a:t>Forecasting of demand on point of sale</a:t>
              </a:r>
              <a:endParaRPr>
                <a:solidFill>
                  <a:srgbClr val="FFFFFF"/>
                </a:solidFill>
                <a:latin typeface="Calibri"/>
                <a:ea typeface="Calibri"/>
                <a:cs typeface="Calibri"/>
                <a:sym typeface="Calibri"/>
              </a:endParaRPr>
            </a:p>
            <a:p>
              <a:pPr indent="0" lvl="0" marL="0">
                <a:lnSpc>
                  <a:spcPct val="115000"/>
                </a:lnSpc>
                <a:spcBef>
                  <a:spcPts val="2100"/>
                </a:spcBef>
                <a:spcAft>
                  <a:spcPts val="2100"/>
                </a:spcAft>
                <a:buNone/>
              </a:pPr>
              <a:r>
                <a:rPr lang="en-US">
                  <a:solidFill>
                    <a:srgbClr val="FFFFFF"/>
                  </a:solidFill>
                  <a:latin typeface="Calibri"/>
                  <a:ea typeface="Calibri"/>
                  <a:cs typeface="Calibri"/>
                  <a:sym typeface="Calibri"/>
                </a:rPr>
                <a:t>Developing just in time capabilities in system</a:t>
              </a:r>
              <a:endParaRPr>
                <a:solidFill>
                  <a:srgbClr val="FFFFFF"/>
                </a:solidFill>
                <a:latin typeface="Calibri"/>
                <a:ea typeface="Calibri"/>
                <a:cs typeface="Calibri"/>
                <a:sym typeface="Calibri"/>
              </a:endParaRPr>
            </a:p>
          </p:txBody>
        </p:sp>
        <p:cxnSp>
          <p:nvCxnSpPr>
            <p:cNvPr id="959" name="Shape 959"/>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960" name="Shape 960"/>
          <p:cNvSpPr/>
          <p:nvPr/>
        </p:nvSpPr>
        <p:spPr>
          <a:xfrm>
            <a:off x="338250" y="1238850"/>
            <a:ext cx="11515500" cy="147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US" sz="2000">
                <a:solidFill>
                  <a:srgbClr val="3F3F3F"/>
                </a:solidFill>
                <a:latin typeface="Calibri"/>
                <a:ea typeface="Calibri"/>
                <a:cs typeface="Calibri"/>
                <a:sym typeface="Calibri"/>
              </a:rPr>
              <a:t>“To develop a system that can handle real time data streaming and thereby assist users with quality services and cheapest available prices” </a:t>
            </a:r>
            <a:endParaRPr sz="950">
              <a:solidFill>
                <a:srgbClr val="FFFFFF"/>
              </a:solidFill>
              <a:highlight>
                <a:schemeClr val="dk1"/>
              </a:highlight>
              <a:latin typeface="Calibri"/>
              <a:ea typeface="Calibri"/>
              <a:cs typeface="Calibri"/>
              <a:sym typeface="Calibri"/>
            </a:endParaRPr>
          </a:p>
        </p:txBody>
      </p:sp>
      <p:grpSp>
        <p:nvGrpSpPr>
          <p:cNvPr id="961" name="Shape 961"/>
          <p:cNvGrpSpPr/>
          <p:nvPr/>
        </p:nvGrpSpPr>
        <p:grpSpPr>
          <a:xfrm>
            <a:off x="7700325" y="2954940"/>
            <a:ext cx="3047924" cy="3797172"/>
            <a:chOff x="0" y="2295575"/>
            <a:chExt cx="2286000" cy="2847950"/>
          </a:xfrm>
        </p:grpSpPr>
        <p:grpSp>
          <p:nvGrpSpPr>
            <p:cNvPr id="962" name="Shape 962"/>
            <p:cNvGrpSpPr/>
            <p:nvPr/>
          </p:nvGrpSpPr>
          <p:grpSpPr>
            <a:xfrm>
              <a:off x="0" y="2295575"/>
              <a:ext cx="2286000" cy="2847950"/>
              <a:chOff x="0" y="2295575"/>
              <a:chExt cx="2286000" cy="2847950"/>
            </a:xfrm>
          </p:grpSpPr>
          <p:sp>
            <p:nvSpPr>
              <p:cNvPr id="963" name="Shape 963"/>
              <p:cNvSpPr/>
              <p:nvPr/>
            </p:nvSpPr>
            <p:spPr>
              <a:xfrm>
                <a:off x="0" y="2823925"/>
                <a:ext cx="2286000" cy="2319600"/>
              </a:xfrm>
              <a:prstGeom prst="rect">
                <a:avLst/>
              </a:prstGeom>
              <a:solidFill>
                <a:schemeClr val="accent4"/>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964" name="Shape 964"/>
              <p:cNvSpPr/>
              <p:nvPr/>
            </p:nvSpPr>
            <p:spPr>
              <a:xfrm>
                <a:off x="0" y="2295575"/>
                <a:ext cx="2286000" cy="53700"/>
              </a:xfrm>
              <a:prstGeom prst="rect">
                <a:avLst/>
              </a:prstGeom>
              <a:solidFill>
                <a:schemeClr val="accent5"/>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grpSp>
        <p:sp>
          <p:nvSpPr>
            <p:cNvPr id="965" name="Shape 965"/>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a:lnSpc>
                  <a:spcPct val="115000"/>
                </a:lnSpc>
                <a:spcBef>
                  <a:spcPts val="0"/>
                </a:spcBef>
                <a:spcAft>
                  <a:spcPts val="2100"/>
                </a:spcAft>
                <a:buNone/>
              </a:pPr>
              <a:r>
                <a:rPr lang="en-US" sz="1300">
                  <a:solidFill>
                    <a:srgbClr val="5E5E5E"/>
                  </a:solidFill>
                  <a:latin typeface="Roboto"/>
                  <a:ea typeface="Roboto"/>
                  <a:cs typeface="Roboto"/>
                  <a:sym typeface="Roboto"/>
                </a:rPr>
                <a:t>May 2019</a:t>
              </a:r>
              <a:endParaRPr sz="1300">
                <a:solidFill>
                  <a:srgbClr val="5E5E5E"/>
                </a:solidFill>
                <a:latin typeface="Roboto"/>
                <a:ea typeface="Roboto"/>
                <a:cs typeface="Roboto"/>
                <a:sym typeface="Roboto"/>
              </a:endParaRPr>
            </a:p>
          </p:txBody>
        </p:sp>
        <p:sp>
          <p:nvSpPr>
            <p:cNvPr id="966" name="Shape 966"/>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a:spcBef>
                  <a:spcPts val="0"/>
                </a:spcBef>
                <a:spcAft>
                  <a:spcPts val="0"/>
                </a:spcAft>
                <a:buNone/>
              </a:pPr>
              <a:r>
                <a:rPr lang="en-US" sz="2000">
                  <a:solidFill>
                    <a:srgbClr val="FFFFFF"/>
                  </a:solidFill>
                  <a:latin typeface="Calibri"/>
                  <a:ea typeface="Calibri"/>
                  <a:cs typeface="Calibri"/>
                  <a:sym typeface="Calibri"/>
                </a:rPr>
                <a:t>Streamlining Finance Data</a:t>
              </a:r>
              <a:endParaRPr sz="2000">
                <a:solidFill>
                  <a:srgbClr val="FFFFFF"/>
                </a:solidFill>
                <a:latin typeface="Calibri"/>
                <a:ea typeface="Calibri"/>
                <a:cs typeface="Calibri"/>
                <a:sym typeface="Calibri"/>
              </a:endParaRPr>
            </a:p>
          </p:txBody>
        </p:sp>
        <p:cxnSp>
          <p:nvCxnSpPr>
            <p:cNvPr id="967" name="Shape 967"/>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68" name="Shape 968"/>
            <p:cNvSpPr txBox="1"/>
            <p:nvPr/>
          </p:nvSpPr>
          <p:spPr>
            <a:xfrm>
              <a:off x="216300" y="3896950"/>
              <a:ext cx="1853400" cy="996000"/>
            </a:xfrm>
            <a:prstGeom prst="rect">
              <a:avLst/>
            </a:prstGeom>
            <a:noFill/>
            <a:ln>
              <a:noFill/>
            </a:ln>
          </p:spPr>
          <p:txBody>
            <a:bodyPr anchorCtr="0" anchor="t" bIns="121900" lIns="121900" spcFirstLastPara="1" rIns="121900" wrap="square" tIns="121900">
              <a:noAutofit/>
            </a:bodyPr>
            <a:lstStyle/>
            <a:p>
              <a:pPr indent="0" lvl="0" marL="0" rtl="0">
                <a:lnSpc>
                  <a:spcPct val="115000"/>
                </a:lnSpc>
                <a:spcBef>
                  <a:spcPts val="0"/>
                </a:spcBef>
                <a:spcAft>
                  <a:spcPts val="0"/>
                </a:spcAft>
                <a:buNone/>
              </a:pPr>
              <a:r>
                <a:rPr lang="en-US">
                  <a:solidFill>
                    <a:srgbClr val="FFFFFF"/>
                  </a:solidFill>
                  <a:latin typeface="Calibri"/>
                  <a:ea typeface="Calibri"/>
                  <a:cs typeface="Calibri"/>
                  <a:sym typeface="Calibri"/>
                </a:rPr>
                <a:t>Increase in operating margins over past year</a:t>
              </a:r>
              <a:endParaRPr>
                <a:solidFill>
                  <a:srgbClr val="FFFFFF"/>
                </a:solidFill>
                <a:latin typeface="Calibri"/>
                <a:ea typeface="Calibri"/>
                <a:cs typeface="Calibri"/>
                <a:sym typeface="Calibri"/>
              </a:endParaRPr>
            </a:p>
            <a:p>
              <a:pPr indent="0" lvl="0" marL="0" rtl="0">
                <a:lnSpc>
                  <a:spcPct val="115000"/>
                </a:lnSpc>
                <a:spcBef>
                  <a:spcPts val="2100"/>
                </a:spcBef>
                <a:spcAft>
                  <a:spcPts val="2100"/>
                </a:spcAft>
                <a:buNone/>
              </a:pPr>
              <a:r>
                <a:rPr lang="en-US">
                  <a:solidFill>
                    <a:srgbClr val="FFFFFF"/>
                  </a:solidFill>
                  <a:latin typeface="Calibri"/>
                  <a:ea typeface="Calibri"/>
                  <a:cs typeface="Calibri"/>
                  <a:sym typeface="Calibri"/>
                </a:rPr>
                <a:t>Real Time updates to financial metrics</a:t>
              </a:r>
              <a:r>
                <a:rPr lang="en-US" sz="1200">
                  <a:solidFill>
                    <a:srgbClr val="FFFFFF"/>
                  </a:solidFill>
                  <a:latin typeface="Roboto"/>
                  <a:ea typeface="Roboto"/>
                  <a:cs typeface="Roboto"/>
                  <a:sym typeface="Roboto"/>
                </a:rPr>
                <a:t> </a:t>
              </a:r>
              <a:endParaRPr sz="1200">
                <a:solidFill>
                  <a:srgbClr val="FFFFFF"/>
                </a:solidFill>
                <a:latin typeface="Roboto"/>
                <a:ea typeface="Roboto"/>
                <a:cs typeface="Roboto"/>
                <a:sym typeface="Roboto"/>
              </a:endParaRPr>
            </a:p>
          </p:txBody>
        </p:sp>
      </p:grpSp>
      <p:sp>
        <p:nvSpPr>
          <p:cNvPr id="969" name="Shape 969"/>
          <p:cNvSpPr txBox="1"/>
          <p:nvPr>
            <p:ph type="title"/>
          </p:nvPr>
        </p:nvSpPr>
        <p:spPr>
          <a:xfrm>
            <a:off x="1097275" y="286601"/>
            <a:ext cx="9085500" cy="110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US" sz="6000"/>
              <a:t>GOAL</a:t>
            </a:r>
            <a:endParaRPr sz="6000"/>
          </a:p>
        </p:txBody>
      </p:sp>
      <p:grpSp>
        <p:nvGrpSpPr>
          <p:cNvPr id="970" name="Shape 970"/>
          <p:cNvGrpSpPr/>
          <p:nvPr/>
        </p:nvGrpSpPr>
        <p:grpSpPr>
          <a:xfrm>
            <a:off x="4652400" y="2954940"/>
            <a:ext cx="3047924" cy="3797172"/>
            <a:chOff x="0" y="2295575"/>
            <a:chExt cx="2286000" cy="2847950"/>
          </a:xfrm>
        </p:grpSpPr>
        <p:grpSp>
          <p:nvGrpSpPr>
            <p:cNvPr id="971" name="Shape 971"/>
            <p:cNvGrpSpPr/>
            <p:nvPr/>
          </p:nvGrpSpPr>
          <p:grpSpPr>
            <a:xfrm>
              <a:off x="0" y="2295575"/>
              <a:ext cx="2286000" cy="2847950"/>
              <a:chOff x="0" y="2295575"/>
              <a:chExt cx="2286000" cy="2847950"/>
            </a:xfrm>
          </p:grpSpPr>
          <p:sp>
            <p:nvSpPr>
              <p:cNvPr id="972" name="Shape 972"/>
              <p:cNvSpPr/>
              <p:nvPr/>
            </p:nvSpPr>
            <p:spPr>
              <a:xfrm>
                <a:off x="0" y="2823925"/>
                <a:ext cx="2286000" cy="2319600"/>
              </a:xfrm>
              <a:prstGeom prst="rect">
                <a:avLst/>
              </a:prstGeom>
              <a:solidFill>
                <a:schemeClr val="accent4"/>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973" name="Shape 973"/>
              <p:cNvSpPr/>
              <p:nvPr/>
            </p:nvSpPr>
            <p:spPr>
              <a:xfrm>
                <a:off x="0" y="2295575"/>
                <a:ext cx="2286000" cy="537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spcBef>
                    <a:spcPts val="0"/>
                  </a:spcBef>
                  <a:spcAft>
                    <a:spcPts val="0"/>
                  </a:spcAft>
                  <a:buNone/>
                </a:pPr>
                <a:r>
                  <a:t/>
                </a:r>
                <a:endParaRPr/>
              </a:p>
            </p:txBody>
          </p:sp>
        </p:grpSp>
        <p:sp>
          <p:nvSpPr>
            <p:cNvPr id="974" name="Shape 974"/>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lnSpc>
                  <a:spcPct val="115000"/>
                </a:lnSpc>
                <a:spcBef>
                  <a:spcPts val="0"/>
                </a:spcBef>
                <a:spcAft>
                  <a:spcPts val="0"/>
                </a:spcAft>
                <a:buClr>
                  <a:schemeClr val="dk1"/>
                </a:buClr>
                <a:buSzPts val="1100"/>
                <a:buFont typeface="Arial"/>
                <a:buNone/>
              </a:pPr>
              <a:r>
                <a:rPr lang="en-US" sz="2000">
                  <a:solidFill>
                    <a:srgbClr val="FFFFFF"/>
                  </a:solidFill>
                  <a:latin typeface="Calibri"/>
                  <a:ea typeface="Calibri"/>
                  <a:cs typeface="Calibri"/>
                  <a:sym typeface="Calibri"/>
                </a:rPr>
                <a:t>Streamlining Transactional Data</a:t>
              </a:r>
              <a:endParaRPr sz="2000">
                <a:solidFill>
                  <a:srgbClr val="FFFFFF"/>
                </a:solidFill>
                <a:latin typeface="Calibri"/>
                <a:ea typeface="Calibri"/>
                <a:cs typeface="Calibri"/>
                <a:sym typeface="Calibri"/>
              </a:endParaRPr>
            </a:p>
            <a:p>
              <a:pPr indent="0" lvl="0" marL="0" rtl="0">
                <a:spcBef>
                  <a:spcPts val="0"/>
                </a:spcBef>
                <a:spcAft>
                  <a:spcPts val="0"/>
                </a:spcAft>
                <a:buNone/>
              </a:pPr>
              <a:r>
                <a:t/>
              </a:r>
              <a:endParaRPr b="1" sz="1600">
                <a:solidFill>
                  <a:srgbClr val="FFFFFF"/>
                </a:solidFill>
                <a:latin typeface="Roboto"/>
                <a:ea typeface="Roboto"/>
                <a:cs typeface="Roboto"/>
                <a:sym typeface="Roboto"/>
              </a:endParaRPr>
            </a:p>
          </p:txBody>
        </p:sp>
        <p:sp>
          <p:nvSpPr>
            <p:cNvPr id="975" name="Shape 975"/>
            <p:cNvSpPr txBox="1"/>
            <p:nvPr/>
          </p:nvSpPr>
          <p:spPr>
            <a:xfrm>
              <a:off x="216300" y="3896950"/>
              <a:ext cx="1853400" cy="996000"/>
            </a:xfrm>
            <a:prstGeom prst="rect">
              <a:avLst/>
            </a:prstGeom>
            <a:noFill/>
            <a:ln>
              <a:noFill/>
            </a:ln>
          </p:spPr>
          <p:txBody>
            <a:bodyPr anchorCtr="0" anchor="t" bIns="121900" lIns="121900" spcFirstLastPara="1" rIns="121900" wrap="square" tIns="121900">
              <a:noAutofit/>
            </a:bodyPr>
            <a:lstStyle/>
            <a:p>
              <a:pPr indent="0" lvl="0" marL="0" rtl="0">
                <a:lnSpc>
                  <a:spcPct val="115000"/>
                </a:lnSpc>
                <a:spcBef>
                  <a:spcPts val="0"/>
                </a:spcBef>
                <a:spcAft>
                  <a:spcPts val="0"/>
                </a:spcAft>
                <a:buClr>
                  <a:schemeClr val="dk1"/>
                </a:buClr>
                <a:buSzPts val="1100"/>
                <a:buFont typeface="Arial"/>
                <a:buNone/>
              </a:pPr>
              <a:r>
                <a:rPr lang="en-US">
                  <a:solidFill>
                    <a:srgbClr val="FFFFFF"/>
                  </a:solidFill>
                  <a:latin typeface="Calibri"/>
                  <a:ea typeface="Calibri"/>
                  <a:cs typeface="Calibri"/>
                  <a:sym typeface="Calibri"/>
                </a:rPr>
                <a:t>Real time analytics to improve ROI &amp; ROV</a:t>
              </a:r>
              <a:endParaRPr>
                <a:solidFill>
                  <a:srgbClr val="FFFFFF"/>
                </a:solidFill>
                <a:latin typeface="Calibri"/>
                <a:ea typeface="Calibri"/>
                <a:cs typeface="Calibri"/>
                <a:sym typeface="Calibri"/>
              </a:endParaRPr>
            </a:p>
            <a:p>
              <a:pPr indent="0" lvl="0" marL="0" rtl="0">
                <a:lnSpc>
                  <a:spcPct val="115000"/>
                </a:lnSpc>
                <a:spcBef>
                  <a:spcPts val="0"/>
                </a:spcBef>
                <a:spcAft>
                  <a:spcPts val="2100"/>
                </a:spcAft>
                <a:buNone/>
              </a:pPr>
              <a:r>
                <a:t/>
              </a:r>
              <a:endParaRPr sz="1200">
                <a:solidFill>
                  <a:srgbClr val="FFFFFF"/>
                </a:solidFill>
                <a:latin typeface="Roboto"/>
                <a:ea typeface="Roboto"/>
                <a:cs typeface="Roboto"/>
                <a:sym typeface="Roboto"/>
              </a:endParaRPr>
            </a:p>
          </p:txBody>
        </p:sp>
        <p:cxnSp>
          <p:nvCxnSpPr>
            <p:cNvPr id="976" name="Shape 976"/>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sp>
          <p:nvSpPr>
            <p:cNvPr id="977" name="Shape 977"/>
            <p:cNvSpPr txBox="1"/>
            <p:nvPr/>
          </p:nvSpPr>
          <p:spPr>
            <a:xfrm>
              <a:off x="216284" y="2441105"/>
              <a:ext cx="1404600" cy="260400"/>
            </a:xfrm>
            <a:prstGeom prst="rect">
              <a:avLst/>
            </a:prstGeom>
            <a:noFill/>
            <a:ln>
              <a:noFill/>
            </a:ln>
          </p:spPr>
          <p:txBody>
            <a:bodyPr anchorCtr="0" anchor="t" bIns="121900" lIns="121900" spcFirstLastPara="1" rIns="121900" wrap="square" tIns="121900">
              <a:noAutofit/>
            </a:bodyPr>
            <a:lstStyle/>
            <a:p>
              <a:pPr indent="0" lvl="0" marL="0" rtl="0">
                <a:lnSpc>
                  <a:spcPct val="115000"/>
                </a:lnSpc>
                <a:spcBef>
                  <a:spcPts val="0"/>
                </a:spcBef>
                <a:spcAft>
                  <a:spcPts val="2100"/>
                </a:spcAft>
                <a:buNone/>
              </a:pPr>
              <a:r>
                <a:rPr lang="en-US" sz="1300">
                  <a:solidFill>
                    <a:srgbClr val="1B786E"/>
                  </a:solidFill>
                  <a:latin typeface="Roboto"/>
                  <a:ea typeface="Roboto"/>
                  <a:cs typeface="Roboto"/>
                  <a:sym typeface="Roboto"/>
                </a:rPr>
                <a:t>December 2018</a:t>
              </a:r>
              <a:endParaRPr sz="1300">
                <a:solidFill>
                  <a:srgbClr val="1B786E"/>
                </a:solidFill>
                <a:latin typeface="Roboto"/>
                <a:ea typeface="Roboto"/>
                <a:cs typeface="Roboto"/>
                <a:sym typeface="Roboto"/>
              </a:endParaRPr>
            </a:p>
          </p:txBody>
        </p:sp>
      </p:grpSp>
      <p:pic>
        <p:nvPicPr>
          <p:cNvPr id="978" name="Shape 978"/>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Shape 984"/>
          <p:cNvSpPr txBox="1"/>
          <p:nvPr>
            <p:ph type="title"/>
          </p:nvPr>
        </p:nvSpPr>
        <p:spPr>
          <a:xfrm>
            <a:off x="3095975" y="1503623"/>
            <a:ext cx="10058400" cy="222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sz="7200"/>
              <a:t>RELEASE PLAN</a:t>
            </a:r>
            <a:endParaRPr sz="7200"/>
          </a:p>
        </p:txBody>
      </p:sp>
      <p:sp>
        <p:nvSpPr>
          <p:cNvPr id="985" name="Shape 985"/>
          <p:cNvSpPr/>
          <p:nvPr/>
        </p:nvSpPr>
        <p:spPr>
          <a:xfrm>
            <a:off x="495100" y="1503625"/>
            <a:ext cx="11515500" cy="715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pic>
        <p:nvPicPr>
          <p:cNvPr id="991" name="Shape 991"/>
          <p:cNvPicPr preferRelativeResize="0"/>
          <p:nvPr/>
        </p:nvPicPr>
        <p:blipFill>
          <a:blip r:embed="rId3">
            <a:alphaModFix/>
          </a:blip>
          <a:stretch>
            <a:fillRect/>
          </a:stretch>
        </p:blipFill>
        <p:spPr>
          <a:xfrm>
            <a:off x="355300" y="206394"/>
            <a:ext cx="11612301" cy="603920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Shape 997"/>
          <p:cNvSpPr txBox="1"/>
          <p:nvPr>
            <p:ph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a:t>Project Plan</a:t>
            </a:r>
            <a:endParaRPr/>
          </a:p>
        </p:txBody>
      </p:sp>
      <p:sp>
        <p:nvSpPr>
          <p:cNvPr id="998" name="Shape 998"/>
          <p:cNvSpPr txBox="1"/>
          <p:nvPr>
            <p:ph idx="1" type="body"/>
          </p:nvPr>
        </p:nvSpPr>
        <p:spPr>
          <a:xfrm>
            <a:off x="1097280" y="1845734"/>
            <a:ext cx="10058400" cy="4023300"/>
          </a:xfrm>
          <a:prstGeom prst="rect">
            <a:avLst/>
          </a:prstGeom>
        </p:spPr>
        <p:txBody>
          <a:bodyPr anchorCtr="0" anchor="t" bIns="91425" lIns="91425" spcFirstLastPara="1" rIns="91425" wrap="square" tIns="91425">
            <a:noAutofit/>
          </a:bodyPr>
          <a:lstStyle/>
          <a:p>
            <a:pPr indent="-355600" lvl="0" marL="457200" rtl="0">
              <a:spcBef>
                <a:spcPts val="1200"/>
              </a:spcBef>
              <a:spcAft>
                <a:spcPts val="0"/>
              </a:spcAft>
              <a:buSzPts val="2000"/>
              <a:buChar char="●"/>
            </a:pPr>
            <a:r>
              <a:rPr lang="en-US"/>
              <a:t>There are 24 employees working on implementation of Kafka.</a:t>
            </a:r>
            <a:endParaRPr/>
          </a:p>
          <a:p>
            <a:pPr indent="-355600" lvl="0" marL="457200" rtl="0">
              <a:spcBef>
                <a:spcPts val="0"/>
              </a:spcBef>
              <a:spcAft>
                <a:spcPts val="0"/>
              </a:spcAft>
              <a:buSzPts val="2000"/>
              <a:buChar char="●"/>
            </a:pPr>
            <a:r>
              <a:rPr lang="en-US"/>
              <a:t>While planning and scheduling the project, we have considered the Holidays, weekends and Pad Task.</a:t>
            </a:r>
            <a:endParaRPr/>
          </a:p>
          <a:p>
            <a:pPr indent="-355600" lvl="0" marL="457200" rtl="0">
              <a:spcBef>
                <a:spcPts val="0"/>
              </a:spcBef>
              <a:spcAft>
                <a:spcPts val="0"/>
              </a:spcAft>
              <a:buSzPts val="2000"/>
              <a:buChar char="●"/>
            </a:pPr>
            <a:r>
              <a:rPr lang="en-US"/>
              <a:t>The project starts on April 1st week of 2018 and finish on May Last week of 2019.</a:t>
            </a:r>
            <a:endParaRPr/>
          </a:p>
          <a:p>
            <a:pPr indent="-355600" lvl="0" marL="457200" rtl="0">
              <a:spcBef>
                <a:spcPts val="1200"/>
              </a:spcBef>
              <a:spcAft>
                <a:spcPts val="0"/>
              </a:spcAft>
              <a:buSzPts val="2000"/>
              <a:buChar char="●"/>
            </a:pPr>
            <a:r>
              <a:rPr lang="en-US"/>
              <a:t>Because we are following XP, we have accounted for test case written before development</a:t>
            </a:r>
            <a:endParaRPr/>
          </a:p>
          <a:p>
            <a:pPr indent="-355600" lvl="0" marL="457200" rtl="0">
              <a:spcBef>
                <a:spcPts val="1200"/>
              </a:spcBef>
              <a:spcAft>
                <a:spcPts val="0"/>
              </a:spcAft>
              <a:buSzPts val="2000"/>
              <a:buChar char="●"/>
            </a:pPr>
            <a:r>
              <a:rPr lang="en-US"/>
              <a:t>We have accounted for User Acceptance Testing after each iteration</a:t>
            </a:r>
            <a:endParaRPr/>
          </a:p>
          <a:p>
            <a:pPr indent="-355600" lvl="0" marL="457200" rtl="0">
              <a:spcBef>
                <a:spcPts val="1200"/>
              </a:spcBef>
              <a:spcAft>
                <a:spcPts val="0"/>
              </a:spcAft>
              <a:buSzPts val="2000"/>
              <a:buChar char="●"/>
            </a:pPr>
            <a:r>
              <a:rPr lang="en-US"/>
              <a:t>We have 8 releases and releases and are feature driven. </a:t>
            </a:r>
            <a:endParaRPr/>
          </a:p>
          <a:p>
            <a:pPr indent="0" lvl="0" marL="0" rtl="0">
              <a:spcBef>
                <a:spcPts val="1200"/>
              </a:spcBef>
              <a:spcAft>
                <a:spcPts val="0"/>
              </a:spcAft>
              <a:buNone/>
            </a:pPr>
            <a:r>
              <a:t/>
            </a:r>
            <a:endParaRPr/>
          </a:p>
          <a:p>
            <a:pPr indent="0" lvl="0" marL="0" rtl="0">
              <a:spcBef>
                <a:spcPts val="1200"/>
              </a:spcBef>
              <a:spcAft>
                <a:spcPts val="0"/>
              </a:spcAft>
              <a:buNone/>
            </a:pPr>
            <a:r>
              <a:t/>
            </a:r>
            <a:endParaRPr/>
          </a:p>
          <a:p>
            <a:pPr indent="0" lvl="0" marL="0" rtl="0">
              <a:spcBef>
                <a:spcPts val="1200"/>
              </a:spcBef>
              <a:spcAft>
                <a:spcPts val="0"/>
              </a:spcAft>
              <a:buNone/>
            </a:pPr>
            <a:r>
              <a:t/>
            </a:r>
            <a:endParaRPr/>
          </a:p>
          <a:p>
            <a:pPr indent="0" lvl="0" marL="0" rtl="0">
              <a:spcBef>
                <a:spcPts val="1200"/>
              </a:spcBef>
              <a:spcAft>
                <a:spcPts val="0"/>
              </a:spcAft>
              <a:buNone/>
            </a:pPr>
            <a:r>
              <a:rPr lang="en-US"/>
              <a:t>	</a:t>
            </a:r>
            <a:endParaRPr/>
          </a:p>
        </p:txBody>
      </p:sp>
      <p:pic>
        <p:nvPicPr>
          <p:cNvPr id="999" name="Shape 999"/>
          <p:cNvPicPr preferRelativeResize="0"/>
          <p:nvPr/>
        </p:nvPicPr>
        <p:blipFill>
          <a:blip r:embed="rId3">
            <a:alphaModFix/>
          </a:blip>
          <a:stretch>
            <a:fillRect/>
          </a:stretch>
        </p:blipFill>
        <p:spPr>
          <a:xfrm>
            <a:off x="10591086" y="125250"/>
            <a:ext cx="1441015" cy="14507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Shape 1005"/>
          <p:cNvSpPr txBox="1"/>
          <p:nvPr>
            <p:ph idx="4294967295" type="title"/>
          </p:nvPr>
        </p:nvSpPr>
        <p:spPr>
          <a:xfrm>
            <a:off x="1097280" y="286603"/>
            <a:ext cx="10058400" cy="1450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a:t>Exploration</a:t>
            </a:r>
            <a:endParaRPr/>
          </a:p>
        </p:txBody>
      </p:sp>
      <p:pic>
        <p:nvPicPr>
          <p:cNvPr id="1006" name="Shape 1006"/>
          <p:cNvPicPr preferRelativeResize="0"/>
          <p:nvPr/>
        </p:nvPicPr>
        <p:blipFill>
          <a:blip r:embed="rId3">
            <a:alphaModFix/>
          </a:blip>
          <a:stretch>
            <a:fillRect/>
          </a:stretch>
        </p:blipFill>
        <p:spPr>
          <a:xfrm>
            <a:off x="1163125" y="2022263"/>
            <a:ext cx="10058400" cy="319208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11" name="Shape 1011"/>
        <p:cNvGrpSpPr/>
        <p:nvPr/>
      </p:nvGrpSpPr>
      <p:grpSpPr>
        <a:xfrm>
          <a:off x="0" y="0"/>
          <a:ext cx="0" cy="0"/>
          <a:chOff x="0" y="0"/>
          <a:chExt cx="0" cy="0"/>
        </a:xfrm>
      </p:grpSpPr>
      <p:sp>
        <p:nvSpPr>
          <p:cNvPr id="1012" name="Shape 1012"/>
          <p:cNvSpPr txBox="1"/>
          <p:nvPr>
            <p:ph type="title"/>
          </p:nvPr>
        </p:nvSpPr>
        <p:spPr>
          <a:xfrm>
            <a:off x="259075" y="95926"/>
            <a:ext cx="10058400" cy="879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US"/>
              <a:t>Iteration Planning &amp; Iterations</a:t>
            </a:r>
            <a:endParaRPr/>
          </a:p>
        </p:txBody>
      </p:sp>
      <p:pic>
        <p:nvPicPr>
          <p:cNvPr id="1013" name="Shape 1013"/>
          <p:cNvPicPr preferRelativeResize="0"/>
          <p:nvPr/>
        </p:nvPicPr>
        <p:blipFill>
          <a:blip r:embed="rId3">
            <a:alphaModFix/>
          </a:blip>
          <a:stretch>
            <a:fillRect/>
          </a:stretch>
        </p:blipFill>
        <p:spPr>
          <a:xfrm>
            <a:off x="163600" y="975525"/>
            <a:ext cx="11952198" cy="581937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pic>
        <p:nvPicPr>
          <p:cNvPr id="1019" name="Shape 1019"/>
          <p:cNvPicPr preferRelativeResize="0"/>
          <p:nvPr/>
        </p:nvPicPr>
        <p:blipFill rotWithShape="1">
          <a:blip r:embed="rId3">
            <a:alphaModFix/>
          </a:blip>
          <a:srcRect b="10618" l="0" r="0" t="0"/>
          <a:stretch/>
        </p:blipFill>
        <p:spPr>
          <a:xfrm>
            <a:off x="360700" y="90800"/>
            <a:ext cx="11624774" cy="6120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